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46"/>
  </p:notesMasterIdLst>
  <p:handoutMasterIdLst>
    <p:handoutMasterId r:id="rId47"/>
  </p:handoutMasterIdLst>
  <p:sldIdLst>
    <p:sldId id="523" r:id="rId3"/>
    <p:sldId id="406" r:id="rId4"/>
    <p:sldId id="499" r:id="rId5"/>
    <p:sldId id="500" r:id="rId6"/>
    <p:sldId id="501" r:id="rId7"/>
    <p:sldId id="502" r:id="rId8"/>
    <p:sldId id="524" r:id="rId9"/>
    <p:sldId id="517" r:id="rId10"/>
    <p:sldId id="518" r:id="rId11"/>
    <p:sldId id="519" r:id="rId12"/>
    <p:sldId id="520" r:id="rId13"/>
    <p:sldId id="525" r:id="rId14"/>
    <p:sldId id="526" r:id="rId15"/>
    <p:sldId id="413" r:id="rId16"/>
    <p:sldId id="453" r:id="rId17"/>
    <p:sldId id="478" r:id="rId18"/>
    <p:sldId id="482" r:id="rId19"/>
    <p:sldId id="480" r:id="rId20"/>
    <p:sldId id="436" r:id="rId21"/>
    <p:sldId id="432" r:id="rId22"/>
    <p:sldId id="503" r:id="rId23"/>
    <p:sldId id="504" r:id="rId24"/>
    <p:sldId id="505" r:id="rId25"/>
    <p:sldId id="506" r:id="rId26"/>
    <p:sldId id="507" r:id="rId27"/>
    <p:sldId id="490" r:id="rId28"/>
    <p:sldId id="491" r:id="rId29"/>
    <p:sldId id="492" r:id="rId30"/>
    <p:sldId id="509" r:id="rId31"/>
    <p:sldId id="420" r:id="rId32"/>
    <p:sldId id="494" r:id="rId33"/>
    <p:sldId id="508" r:id="rId34"/>
    <p:sldId id="439" r:id="rId35"/>
    <p:sldId id="430" r:id="rId36"/>
    <p:sldId id="441" r:id="rId37"/>
    <p:sldId id="448" r:id="rId38"/>
    <p:sldId id="510" r:id="rId39"/>
    <p:sldId id="511" r:id="rId40"/>
    <p:sldId id="512" r:id="rId41"/>
    <p:sldId id="449" r:id="rId42"/>
    <p:sldId id="437" r:id="rId43"/>
    <p:sldId id="438" r:id="rId44"/>
    <p:sldId id="522" r:id="rId45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3399"/>
    <a:srgbClr val="C0C0C0"/>
    <a:srgbClr val="EAEAEA"/>
    <a:srgbClr val="FFAFAF"/>
    <a:srgbClr val="FFCC99"/>
    <a:srgbClr val="5F5F5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>
      <p:cViewPr varScale="1">
        <p:scale>
          <a:sx n="74" d="100"/>
          <a:sy n="74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32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2" y="3228896"/>
            <a:ext cx="7279535" cy="3058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4350"/>
            <a:ext cx="3386138" cy="254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524605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59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0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6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7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52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96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55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41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43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40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1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47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25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31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32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2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68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06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7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57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85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8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4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3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43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78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17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86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05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62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96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2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82925" y="558800"/>
            <a:ext cx="3673475" cy="27559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1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2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1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2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14350"/>
            <a:ext cx="3386138" cy="2540000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7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5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1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6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0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9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>
                <a:lumMod val="50000"/>
              </a:schemeClr>
            </a:gs>
            <a:gs pos="100000">
              <a:srgbClr val="003399">
                <a:gamma/>
                <a:shade val="0"/>
                <a:invGamma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3124200" y="6583363"/>
            <a:ext cx="5962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C0C0C0"/>
                </a:solidFill>
              </a:rPr>
              <a:t>DWAF (November 2007)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496327C-E243-49D6-B436-AE0C34DFA3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4D928F-10E8-4D5D-8CFB-9FC71C4998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6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495066" y="1552851"/>
            <a:ext cx="6773164" cy="2380205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</a:t>
            </a:r>
          </a:p>
          <a:p>
            <a:pPr marL="0" indent="0" algn="ctr">
              <a:buNone/>
            </a:pPr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Defining System Operating Rules</a:t>
            </a:r>
          </a:p>
          <a:p>
            <a:pPr marL="0" indent="0" algn="ctr">
              <a:buNone/>
            </a:pPr>
            <a:endParaRPr lang="en-GB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 </a:t>
            </a:r>
            <a:r>
              <a:rPr lang="en-GB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925" y="5894909"/>
            <a:ext cx="60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 </a:t>
            </a:r>
            <a:r>
              <a:rPr lang="en-ZA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Talanda</a:t>
            </a:r>
            <a:endParaRPr lang="en-ZA" sz="24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323850" y="1052513"/>
            <a:ext cx="8496300" cy="5472112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99715" name="Oval 3"/>
          <p:cNvSpPr>
            <a:spLocks noChangeArrowheads="1"/>
          </p:cNvSpPr>
          <p:nvPr/>
        </p:nvSpPr>
        <p:spPr bwMode="auto">
          <a:xfrm>
            <a:off x="1403350" y="4652963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99716" name="AutoShape 4"/>
          <p:cNvSpPr>
            <a:spLocks noChangeArrowheads="1"/>
          </p:cNvSpPr>
          <p:nvPr/>
        </p:nvSpPr>
        <p:spPr bwMode="auto">
          <a:xfrm>
            <a:off x="971550" y="57118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99717" name="AutoShape 5"/>
          <p:cNvSpPr>
            <a:spLocks noChangeArrowheads="1"/>
          </p:cNvSpPr>
          <p:nvPr/>
        </p:nvSpPr>
        <p:spPr bwMode="auto">
          <a:xfrm>
            <a:off x="1116013" y="1376363"/>
            <a:ext cx="874712" cy="809625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2628900" y="1196975"/>
            <a:ext cx="5616575" cy="514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>
                <a:solidFill>
                  <a:schemeClr val="bg2"/>
                </a:solidFill>
              </a:rPr>
              <a:t>=  Reservoir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>
                <a:solidFill>
                  <a:schemeClr val="bg2"/>
                </a:solidFill>
              </a:rPr>
              <a:t>=  Runoff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>
                <a:solidFill>
                  <a:schemeClr val="bg2"/>
                </a:solidFill>
              </a:rPr>
              <a:t>=  Flow route (with sink  )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>
                <a:solidFill>
                  <a:schemeClr val="bg2"/>
                </a:solidFill>
              </a:rPr>
              <a:t>=  Junction node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>
                <a:solidFill>
                  <a:schemeClr val="bg2"/>
                </a:solidFill>
              </a:rPr>
              <a:t>=  Water user</a:t>
            </a:r>
          </a:p>
        </p:txBody>
      </p:sp>
      <p:cxnSp>
        <p:nvCxnSpPr>
          <p:cNvPr id="499719" name="AutoShape 7"/>
          <p:cNvCxnSpPr>
            <a:cxnSpLocks noChangeShapeType="1"/>
          </p:cNvCxnSpPr>
          <p:nvPr/>
        </p:nvCxnSpPr>
        <p:spPr bwMode="auto">
          <a:xfrm>
            <a:off x="7380288" y="3857628"/>
            <a:ext cx="365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grpSp>
        <p:nvGrpSpPr>
          <p:cNvPr id="499720" name="Group 8"/>
          <p:cNvGrpSpPr>
            <a:grpSpLocks/>
          </p:cNvGrpSpPr>
          <p:nvPr/>
        </p:nvGrpSpPr>
        <p:grpSpPr bwMode="auto">
          <a:xfrm>
            <a:off x="971550" y="3789363"/>
            <a:ext cx="1114425" cy="219075"/>
            <a:chOff x="567" y="3067"/>
            <a:chExt cx="702" cy="138"/>
          </a:xfrm>
        </p:grpSpPr>
        <p:sp>
          <p:nvSpPr>
            <p:cNvPr id="499721" name="Rectangle 9"/>
            <p:cNvSpPr>
              <a:spLocks noChangeArrowheads="1"/>
            </p:cNvSpPr>
            <p:nvPr/>
          </p:nvSpPr>
          <p:spPr bwMode="auto">
            <a:xfrm>
              <a:off x="839" y="3068"/>
              <a:ext cx="182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X</a:t>
              </a:r>
            </a:p>
          </p:txBody>
        </p:sp>
        <p:cxnSp>
          <p:nvCxnSpPr>
            <p:cNvPr id="499722" name="AutoShape 10"/>
            <p:cNvCxnSpPr>
              <a:cxnSpLocks noChangeShapeType="1"/>
            </p:cNvCxnSpPr>
            <p:nvPr/>
          </p:nvCxnSpPr>
          <p:spPr bwMode="auto">
            <a:xfrm>
              <a:off x="567" y="3067"/>
              <a:ext cx="702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</p:grpSp>
      <p:sp>
        <p:nvSpPr>
          <p:cNvPr id="499723" name="Rectangle 11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Representative model symbols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sp>
        <p:nvSpPr>
          <p:cNvPr id="499724" name="Freeform 12"/>
          <p:cNvSpPr>
            <a:spLocks/>
          </p:cNvSpPr>
          <p:nvPr/>
        </p:nvSpPr>
        <p:spPr bwMode="auto">
          <a:xfrm rot="18900000">
            <a:off x="1331913" y="2603500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01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Resulting network model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sp>
        <p:nvSpPr>
          <p:cNvPr id="501763" name="Rectangle 3"/>
          <p:cNvSpPr>
            <a:spLocks noChangeArrowheads="1"/>
          </p:cNvSpPr>
          <p:nvPr/>
        </p:nvSpPr>
        <p:spPr bwMode="auto">
          <a:xfrm>
            <a:off x="323850" y="1052513"/>
            <a:ext cx="8496300" cy="5472112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01764" name="Freeform 4"/>
          <p:cNvSpPr>
            <a:spLocks/>
          </p:cNvSpPr>
          <p:nvPr/>
        </p:nvSpPr>
        <p:spPr bwMode="auto">
          <a:xfrm rot="18900000">
            <a:off x="612775" y="3160713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501765" name="AutoShape 5"/>
          <p:cNvCxnSpPr>
            <a:cxnSpLocks noChangeShapeType="1"/>
            <a:stCxn id="501787" idx="3"/>
          </p:cNvCxnSpPr>
          <p:nvPr/>
        </p:nvCxnSpPr>
        <p:spPr bwMode="auto">
          <a:xfrm>
            <a:off x="1920875" y="3808413"/>
            <a:ext cx="14843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501766" name="AutoShape 6"/>
          <p:cNvCxnSpPr>
            <a:cxnSpLocks noChangeShapeType="1"/>
          </p:cNvCxnSpPr>
          <p:nvPr/>
        </p:nvCxnSpPr>
        <p:spPr bwMode="auto">
          <a:xfrm>
            <a:off x="3846513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501767" name="AutoShape 7"/>
          <p:cNvCxnSpPr>
            <a:cxnSpLocks noChangeShapeType="1"/>
          </p:cNvCxnSpPr>
          <p:nvPr/>
        </p:nvCxnSpPr>
        <p:spPr bwMode="auto">
          <a:xfrm>
            <a:off x="5426075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501768" name="AutoShape 8"/>
          <p:cNvCxnSpPr>
            <a:cxnSpLocks noChangeShapeType="1"/>
            <a:stCxn id="501786" idx="6"/>
          </p:cNvCxnSpPr>
          <p:nvPr/>
        </p:nvCxnSpPr>
        <p:spPr bwMode="auto">
          <a:xfrm>
            <a:off x="6865938" y="3806825"/>
            <a:ext cx="136366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01769" name="Oval 9"/>
          <p:cNvSpPr>
            <a:spLocks noChangeArrowheads="1"/>
          </p:cNvSpPr>
          <p:nvPr/>
        </p:nvSpPr>
        <p:spPr bwMode="auto">
          <a:xfrm>
            <a:off x="33956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01770" name="AutoShape 10"/>
          <p:cNvSpPr>
            <a:spLocks noChangeArrowheads="1"/>
          </p:cNvSpPr>
          <p:nvPr/>
        </p:nvSpPr>
        <p:spPr bwMode="auto">
          <a:xfrm>
            <a:off x="4572000" y="2513013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501771" name="AutoShape 11"/>
          <p:cNvCxnSpPr>
            <a:cxnSpLocks noChangeShapeType="1"/>
            <a:stCxn id="501776" idx="0"/>
          </p:cNvCxnSpPr>
          <p:nvPr/>
        </p:nvCxnSpPr>
        <p:spPr bwMode="auto">
          <a:xfrm flipV="1">
            <a:off x="5194300" y="2890838"/>
            <a:ext cx="0" cy="6842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01772" name="AutoShape 12"/>
          <p:cNvSpPr>
            <a:spLocks noChangeArrowheads="1"/>
          </p:cNvSpPr>
          <p:nvPr/>
        </p:nvSpPr>
        <p:spPr bwMode="auto">
          <a:xfrm>
            <a:off x="6011863" y="47450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501773" name="AutoShape 13"/>
          <p:cNvCxnSpPr>
            <a:cxnSpLocks noChangeShapeType="1"/>
          </p:cNvCxnSpPr>
          <p:nvPr/>
        </p:nvCxnSpPr>
        <p:spPr bwMode="auto">
          <a:xfrm>
            <a:off x="6638925" y="4038600"/>
            <a:ext cx="0" cy="68897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01774" name="AutoShape 14"/>
          <p:cNvSpPr>
            <a:spLocks noChangeArrowheads="1"/>
          </p:cNvSpPr>
          <p:nvPr/>
        </p:nvSpPr>
        <p:spPr bwMode="auto">
          <a:xfrm>
            <a:off x="2987675" y="47450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501775" name="AutoShape 15"/>
          <p:cNvCxnSpPr>
            <a:cxnSpLocks noChangeShapeType="1"/>
          </p:cNvCxnSpPr>
          <p:nvPr/>
        </p:nvCxnSpPr>
        <p:spPr bwMode="auto">
          <a:xfrm>
            <a:off x="3614738" y="4038600"/>
            <a:ext cx="0" cy="68897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01776" name="Oval 16"/>
          <p:cNvSpPr>
            <a:spLocks noChangeArrowheads="1"/>
          </p:cNvSpPr>
          <p:nvPr/>
        </p:nvSpPr>
        <p:spPr bwMode="auto">
          <a:xfrm>
            <a:off x="4975225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01777" name="Rectangle 17"/>
          <p:cNvSpPr>
            <a:spLocks noChangeArrowheads="1"/>
          </p:cNvSpPr>
          <p:nvPr/>
        </p:nvSpPr>
        <p:spPr bwMode="auto">
          <a:xfrm>
            <a:off x="4278313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01778" name="Rectangle 18"/>
          <p:cNvSpPr>
            <a:spLocks noChangeArrowheads="1"/>
          </p:cNvSpPr>
          <p:nvPr/>
        </p:nvSpPr>
        <p:spPr bwMode="auto">
          <a:xfrm>
            <a:off x="571817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501779" name="Rectangle 19"/>
          <p:cNvSpPr>
            <a:spLocks noChangeArrowheads="1"/>
          </p:cNvSpPr>
          <p:nvPr/>
        </p:nvSpPr>
        <p:spPr bwMode="auto">
          <a:xfrm>
            <a:off x="73802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501780" name="Rectangle 20"/>
          <p:cNvSpPr>
            <a:spLocks noChangeArrowheads="1"/>
          </p:cNvSpPr>
          <p:nvPr/>
        </p:nvSpPr>
        <p:spPr bwMode="auto">
          <a:xfrm>
            <a:off x="5145088" y="315912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01781" name="Rectangle 21"/>
          <p:cNvSpPr>
            <a:spLocks noChangeArrowheads="1"/>
          </p:cNvSpPr>
          <p:nvPr/>
        </p:nvSpPr>
        <p:spPr bwMode="auto">
          <a:xfrm>
            <a:off x="2557463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1782" name="Rectangle 22"/>
          <p:cNvSpPr>
            <a:spLocks noChangeArrowheads="1"/>
          </p:cNvSpPr>
          <p:nvPr/>
        </p:nvSpPr>
        <p:spPr bwMode="auto">
          <a:xfrm>
            <a:off x="6592888" y="42402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01783" name="Rectangle 23"/>
          <p:cNvSpPr>
            <a:spLocks noChangeArrowheads="1"/>
          </p:cNvSpPr>
          <p:nvPr/>
        </p:nvSpPr>
        <p:spPr bwMode="auto">
          <a:xfrm>
            <a:off x="3568700" y="42402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01784" name="AutoShape 24"/>
          <p:cNvSpPr>
            <a:spLocks noChangeArrowheads="1"/>
          </p:cNvSpPr>
          <p:nvPr/>
        </p:nvSpPr>
        <p:spPr bwMode="auto">
          <a:xfrm>
            <a:off x="6950075" y="33226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501785" name="AutoShape 25"/>
          <p:cNvSpPr>
            <a:spLocks noChangeArrowheads="1"/>
          </p:cNvSpPr>
          <p:nvPr/>
        </p:nvSpPr>
        <p:spPr bwMode="auto">
          <a:xfrm>
            <a:off x="2195513" y="33226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501786" name="Oval 26"/>
          <p:cNvSpPr>
            <a:spLocks noChangeArrowheads="1"/>
          </p:cNvSpPr>
          <p:nvPr/>
        </p:nvSpPr>
        <p:spPr bwMode="auto">
          <a:xfrm>
            <a:off x="641508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01787" name="AutoShape 27"/>
          <p:cNvSpPr>
            <a:spLocks noChangeArrowheads="1"/>
          </p:cNvSpPr>
          <p:nvPr/>
        </p:nvSpPr>
        <p:spPr bwMode="auto">
          <a:xfrm rot="16200000">
            <a:off x="792162" y="326866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6171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 dirty="0" smtClean="0">
                <a:solidFill>
                  <a:schemeClr val="tx2"/>
                </a:solidFill>
              </a:rPr>
              <a:t>Demands/Water Use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04800" y="836613"/>
            <a:ext cx="8610600" cy="57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 smtClean="0"/>
              <a:t>Urban/Industria</a:t>
            </a:r>
            <a:r>
              <a:rPr lang="en-GB" sz="3200" b="1" dirty="0" smtClean="0"/>
              <a:t>l: </a:t>
            </a:r>
            <a:r>
              <a:rPr lang="en-GB" sz="2800" dirty="0" smtClean="0"/>
              <a:t>12 monthly values (monthly distribution)</a:t>
            </a:r>
            <a:endParaRPr lang="en-GB" sz="3200" dirty="0"/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 smtClean="0"/>
              <a:t>Irrigation: </a:t>
            </a:r>
            <a:r>
              <a:rPr lang="en-GB" sz="2800" dirty="0" smtClean="0"/>
              <a:t>Irrigation blocks i.e. Allocation, irrigation efficiency, return flow, soil characteristics, effective rainfall factors, evaporation, crop types/crop factors, irrigation area</a:t>
            </a:r>
          </a:p>
        </p:txBody>
      </p:sp>
    </p:spTree>
    <p:extLst>
      <p:ext uri="{BB962C8B-B14F-4D97-AF65-F5344CB8AC3E}">
        <p14:creationId xmlns:p14="http://schemas.microsoft.com/office/powerpoint/2010/main" val="3455667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 dirty="0" smtClean="0">
                <a:solidFill>
                  <a:schemeClr val="tx2"/>
                </a:solidFill>
              </a:rPr>
              <a:t>Demands/Water Use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04800" y="836613"/>
            <a:ext cx="8610600" cy="57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 smtClean="0"/>
              <a:t>Afforestation and Alien Invasive: </a:t>
            </a:r>
            <a:r>
              <a:rPr lang="en-GB" sz="2800" dirty="0" smtClean="0"/>
              <a:t>Time series from Hydrological Analysis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Ecological</a:t>
            </a:r>
            <a:r>
              <a:rPr lang="en-GB" sz="2800" dirty="0" smtClean="0"/>
              <a:t> </a:t>
            </a:r>
            <a:r>
              <a:rPr lang="en-GB" sz="3200" b="1" dirty="0" smtClean="0"/>
              <a:t>Water Requirements (EWRs): </a:t>
            </a:r>
            <a:r>
              <a:rPr lang="en-ZA" sz="2800" dirty="0"/>
              <a:t>Range of monthly runoff reference flows </a:t>
            </a:r>
            <a:r>
              <a:rPr lang="en-ZA" sz="2800" dirty="0" smtClean="0"/>
              <a:t>&amp; Real </a:t>
            </a:r>
            <a:r>
              <a:rPr lang="en-ZA" sz="2800" dirty="0"/>
              <a:t>Monthly IFR flows </a:t>
            </a:r>
            <a:r>
              <a:rPr lang="en-ZA" sz="2800" dirty="0" smtClean="0"/>
              <a:t>(corresponding </a:t>
            </a:r>
            <a:r>
              <a:rPr lang="en-ZA" sz="2800" dirty="0"/>
              <a:t>to </a:t>
            </a:r>
            <a:r>
              <a:rPr lang="en-ZA" sz="2800" dirty="0" smtClean="0"/>
              <a:t>reference flows)</a:t>
            </a: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ZA" sz="2800" dirty="0"/>
              <a:t> </a:t>
            </a:r>
            <a:r>
              <a:rPr lang="en-ZA" sz="2800" dirty="0" smtClean="0"/>
              <a:t>   </a:t>
            </a:r>
            <a:r>
              <a:rPr lang="en-ZA" sz="2800" dirty="0" smtClean="0">
                <a:solidFill>
                  <a:schemeClr val="accent2"/>
                </a:solidFill>
              </a:rPr>
              <a:t>(show file from Drew)</a:t>
            </a:r>
            <a:endParaRPr lang="en-GB" sz="2800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17262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152400" y="2057400"/>
            <a:ext cx="89154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4800" b="1" dirty="0">
                <a:solidFill>
                  <a:schemeClr val="tx2"/>
                </a:solidFill>
              </a:rPr>
              <a:t>3</a:t>
            </a:r>
            <a:r>
              <a:rPr lang="en-GB" sz="4800" b="1" dirty="0" smtClean="0">
                <a:solidFill>
                  <a:schemeClr val="tx2"/>
                </a:solidFill>
              </a:rPr>
              <a:t>. </a:t>
            </a:r>
            <a:r>
              <a:rPr lang="en-GB" sz="4800" b="1" dirty="0">
                <a:solidFill>
                  <a:schemeClr val="tx2"/>
                </a:solidFill>
              </a:rPr>
              <a:t>Using “penalties” to</a:t>
            </a:r>
            <a:br>
              <a:rPr lang="en-GB" sz="4800" b="1" dirty="0">
                <a:solidFill>
                  <a:schemeClr val="tx2"/>
                </a:solidFill>
              </a:rPr>
            </a:br>
            <a:r>
              <a:rPr lang="en-GB" sz="4800" b="1" dirty="0">
                <a:solidFill>
                  <a:schemeClr val="tx2"/>
                </a:solidFill>
              </a:rPr>
              <a:t>define operating rules</a:t>
            </a:r>
            <a:endParaRPr lang="en-GB" sz="4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304800" y="833438"/>
            <a:ext cx="8610600" cy="5691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Tool for implementing selected </a:t>
            </a:r>
            <a:r>
              <a:rPr lang="en-GB" sz="3200" b="1" dirty="0" smtClean="0"/>
              <a:t>operating rules </a:t>
            </a:r>
            <a:r>
              <a:rPr lang="en-GB" sz="3200" b="1" dirty="0"/>
              <a:t>in model</a:t>
            </a:r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Dimensionless value assigned by </a:t>
            </a:r>
            <a:r>
              <a:rPr lang="en-GB" sz="3200" b="1" dirty="0" smtClean="0"/>
              <a:t>analyst to </a:t>
            </a:r>
            <a:r>
              <a:rPr lang="en-GB" sz="3200" b="1" dirty="0"/>
              <a:t>system components:</a:t>
            </a:r>
          </a:p>
          <a:p>
            <a:pPr marL="742950" lvl="1" indent="-285750" algn="l">
              <a:spcBef>
                <a:spcPts val="24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Channels: for every unit of flow</a:t>
            </a:r>
          </a:p>
          <a:p>
            <a:pPr marL="742950" lvl="1" indent="-285750" algn="l">
              <a:spcBef>
                <a:spcPts val="24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Reservoirs: for every unit of water in storage</a:t>
            </a:r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Interpreted by comparing relative size</a:t>
            </a:r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Basis of model flow-routing solution</a:t>
            </a:r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Penalties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89" name="Rectangle 61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Penalty selection</a:t>
            </a:r>
            <a:r>
              <a:rPr lang="en-GB" sz="3600" b="1">
                <a:solidFill>
                  <a:schemeClr val="tx2"/>
                </a:solidFill>
              </a:rPr>
              <a:t> (1 of 3)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483358" name="Rectangle 30"/>
          <p:cNvSpPr>
            <a:spLocks noChangeArrowheads="1"/>
          </p:cNvSpPr>
          <p:nvPr/>
        </p:nvSpPr>
        <p:spPr bwMode="auto">
          <a:xfrm>
            <a:off x="6008688" y="3571875"/>
            <a:ext cx="2592387" cy="503238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b="1">
                <a:solidFill>
                  <a:schemeClr val="bg2"/>
                </a:solidFill>
              </a:rPr>
              <a:t>Flow = 0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83366" name="Rectangle 38"/>
          <p:cNvSpPr>
            <a:spLocks noChangeArrowheads="1"/>
          </p:cNvSpPr>
          <p:nvPr/>
        </p:nvSpPr>
        <p:spPr bwMode="auto">
          <a:xfrm>
            <a:off x="6008688" y="5443538"/>
            <a:ext cx="2592387" cy="503237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b="1">
                <a:solidFill>
                  <a:schemeClr val="bg2"/>
                </a:solidFill>
              </a:rPr>
              <a:t>Flow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83374" name="Rectangle 46"/>
          <p:cNvSpPr>
            <a:spLocks noChangeArrowheads="1"/>
          </p:cNvSpPr>
          <p:nvPr/>
        </p:nvSpPr>
        <p:spPr bwMode="auto">
          <a:xfrm>
            <a:off x="6008688" y="1700213"/>
            <a:ext cx="2592387" cy="503237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b="1">
                <a:solidFill>
                  <a:schemeClr val="bg2"/>
                </a:solidFill>
              </a:rPr>
              <a:t>Flow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grpSp>
        <p:nvGrpSpPr>
          <p:cNvPr id="483410" name="Group 82"/>
          <p:cNvGrpSpPr>
            <a:grpSpLocks/>
          </p:cNvGrpSpPr>
          <p:nvPr/>
        </p:nvGrpSpPr>
        <p:grpSpPr bwMode="auto">
          <a:xfrm>
            <a:off x="323850" y="2924175"/>
            <a:ext cx="8496300" cy="1512888"/>
            <a:chOff x="204" y="1842"/>
            <a:chExt cx="5352" cy="953"/>
          </a:xfrm>
        </p:grpSpPr>
        <p:sp>
          <p:nvSpPr>
            <p:cNvPr id="483349" name="Line 21"/>
            <p:cNvSpPr>
              <a:spLocks noChangeShapeType="1"/>
            </p:cNvSpPr>
            <p:nvPr/>
          </p:nvSpPr>
          <p:spPr bwMode="auto">
            <a:xfrm>
              <a:off x="204" y="1842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83360" name="AutoShape 32"/>
            <p:cNvCxnSpPr>
              <a:cxnSpLocks noChangeShapeType="1"/>
              <a:stCxn id="483362" idx="3"/>
              <a:endCxn id="483361" idx="5"/>
            </p:cNvCxnSpPr>
            <p:nvPr/>
          </p:nvCxnSpPr>
          <p:spPr bwMode="auto">
            <a:xfrm>
              <a:off x="1164" y="2431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83361" name="AutoShape 33"/>
            <p:cNvSpPr>
              <a:spLocks noChangeArrowheads="1"/>
            </p:cNvSpPr>
            <p:nvPr/>
          </p:nvSpPr>
          <p:spPr bwMode="auto">
            <a:xfrm>
              <a:off x="2166" y="2311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</a:t>
              </a:r>
            </a:p>
          </p:txBody>
        </p:sp>
        <p:sp>
          <p:nvSpPr>
            <p:cNvPr id="483362" name="AutoShape 34"/>
            <p:cNvSpPr>
              <a:spLocks noChangeArrowheads="1"/>
            </p:cNvSpPr>
            <p:nvPr/>
          </p:nvSpPr>
          <p:spPr bwMode="auto">
            <a:xfrm rot="16200000">
              <a:off x="453" y="2092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483396" name="Rectangle 68"/>
            <p:cNvSpPr>
              <a:spLocks noChangeArrowheads="1"/>
            </p:cNvSpPr>
            <p:nvPr/>
          </p:nvSpPr>
          <p:spPr bwMode="auto">
            <a:xfrm>
              <a:off x="1305" y="2445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</a:t>
              </a:r>
            </a:p>
          </p:txBody>
        </p:sp>
        <p:sp>
          <p:nvSpPr>
            <p:cNvPr id="483397" name="Rectangle 69"/>
            <p:cNvSpPr>
              <a:spLocks noChangeArrowheads="1"/>
            </p:cNvSpPr>
            <p:nvPr/>
          </p:nvSpPr>
          <p:spPr bwMode="auto">
            <a:xfrm>
              <a:off x="521" y="2059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chemeClr val="hlink"/>
                  </a:solidFill>
                </a:rPr>
                <a:t>P = 10</a:t>
              </a:r>
            </a:p>
          </p:txBody>
        </p:sp>
        <p:sp>
          <p:nvSpPr>
            <p:cNvPr id="483398" name="Rectangle 70"/>
            <p:cNvSpPr>
              <a:spLocks noChangeArrowheads="1"/>
            </p:cNvSpPr>
            <p:nvPr/>
          </p:nvSpPr>
          <p:spPr bwMode="auto">
            <a:xfrm>
              <a:off x="2348" y="2127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5</a:t>
              </a:r>
            </a:p>
          </p:txBody>
        </p:sp>
      </p:grpSp>
      <p:grpSp>
        <p:nvGrpSpPr>
          <p:cNvPr id="483411" name="Group 83"/>
          <p:cNvGrpSpPr>
            <a:grpSpLocks/>
          </p:cNvGrpSpPr>
          <p:nvPr/>
        </p:nvGrpSpPr>
        <p:grpSpPr bwMode="auto">
          <a:xfrm>
            <a:off x="323850" y="4797425"/>
            <a:ext cx="8496300" cy="1511300"/>
            <a:chOff x="204" y="3022"/>
            <a:chExt cx="5352" cy="952"/>
          </a:xfrm>
        </p:grpSpPr>
        <p:sp>
          <p:nvSpPr>
            <p:cNvPr id="483340" name="Line 12"/>
            <p:cNvSpPr>
              <a:spLocks noChangeShapeType="1"/>
            </p:cNvSpPr>
            <p:nvPr/>
          </p:nvSpPr>
          <p:spPr bwMode="auto">
            <a:xfrm>
              <a:off x="204" y="3022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83368" name="AutoShape 40"/>
            <p:cNvCxnSpPr>
              <a:cxnSpLocks noChangeShapeType="1"/>
              <a:stCxn id="483370" idx="3"/>
              <a:endCxn id="483369" idx="5"/>
            </p:cNvCxnSpPr>
            <p:nvPr/>
          </p:nvCxnSpPr>
          <p:spPr bwMode="auto">
            <a:xfrm>
              <a:off x="1164" y="3610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83369" name="AutoShape 41"/>
            <p:cNvSpPr>
              <a:spLocks noChangeArrowheads="1"/>
            </p:cNvSpPr>
            <p:nvPr/>
          </p:nvSpPr>
          <p:spPr bwMode="auto">
            <a:xfrm>
              <a:off x="2166" y="3490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</a:t>
              </a:r>
            </a:p>
          </p:txBody>
        </p:sp>
        <p:sp>
          <p:nvSpPr>
            <p:cNvPr id="483370" name="AutoShape 42"/>
            <p:cNvSpPr>
              <a:spLocks noChangeArrowheads="1"/>
            </p:cNvSpPr>
            <p:nvPr/>
          </p:nvSpPr>
          <p:spPr bwMode="auto">
            <a:xfrm rot="16200000">
              <a:off x="453" y="3271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483399" name="Rectangle 71"/>
            <p:cNvSpPr>
              <a:spLocks noChangeArrowheads="1"/>
            </p:cNvSpPr>
            <p:nvPr/>
          </p:nvSpPr>
          <p:spPr bwMode="auto">
            <a:xfrm>
              <a:off x="1305" y="3624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</a:t>
              </a:r>
            </a:p>
          </p:txBody>
        </p:sp>
        <p:sp>
          <p:nvSpPr>
            <p:cNvPr id="483400" name="Rectangle 72"/>
            <p:cNvSpPr>
              <a:spLocks noChangeArrowheads="1"/>
            </p:cNvSpPr>
            <p:nvPr/>
          </p:nvSpPr>
          <p:spPr bwMode="auto">
            <a:xfrm>
              <a:off x="521" y="3238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10</a:t>
              </a:r>
            </a:p>
          </p:txBody>
        </p:sp>
        <p:sp>
          <p:nvSpPr>
            <p:cNvPr id="483401" name="Rectangle 73"/>
            <p:cNvSpPr>
              <a:spLocks noChangeArrowheads="1"/>
            </p:cNvSpPr>
            <p:nvPr/>
          </p:nvSpPr>
          <p:spPr bwMode="auto">
            <a:xfrm>
              <a:off x="2348" y="3306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11</a:t>
              </a:r>
            </a:p>
          </p:txBody>
        </p:sp>
      </p:grpSp>
      <p:cxnSp>
        <p:nvCxnSpPr>
          <p:cNvPr id="483376" name="AutoShape 48"/>
          <p:cNvCxnSpPr>
            <a:cxnSpLocks noChangeShapeType="1"/>
            <a:stCxn id="483378" idx="3"/>
            <a:endCxn id="483377" idx="5"/>
          </p:cNvCxnSpPr>
          <p:nvPr/>
        </p:nvCxnSpPr>
        <p:spPr bwMode="auto">
          <a:xfrm>
            <a:off x="1849438" y="1987550"/>
            <a:ext cx="175577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83377" name="AutoShape 49"/>
          <p:cNvSpPr>
            <a:spLocks noChangeArrowheads="1"/>
          </p:cNvSpPr>
          <p:nvPr/>
        </p:nvSpPr>
        <p:spPr bwMode="auto">
          <a:xfrm>
            <a:off x="3436938" y="1797050"/>
            <a:ext cx="1460500" cy="381000"/>
          </a:xfrm>
          <a:prstGeom prst="parallelogram">
            <a:avLst>
              <a:gd name="adj" fmla="val 95833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>
                <a:solidFill>
                  <a:schemeClr val="bg2"/>
                </a:solidFill>
              </a:rPr>
              <a:t>User</a:t>
            </a:r>
          </a:p>
        </p:txBody>
      </p:sp>
      <p:sp>
        <p:nvSpPr>
          <p:cNvPr id="483378" name="AutoShape 50"/>
          <p:cNvSpPr>
            <a:spLocks noChangeArrowheads="1"/>
          </p:cNvSpPr>
          <p:nvPr/>
        </p:nvSpPr>
        <p:spPr bwMode="auto">
          <a:xfrm rot="16200000">
            <a:off x="719137" y="1449388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483402" name="Rectangle 74"/>
          <p:cNvSpPr>
            <a:spLocks noChangeArrowheads="1"/>
          </p:cNvSpPr>
          <p:nvPr/>
        </p:nvSpPr>
        <p:spPr bwMode="auto">
          <a:xfrm>
            <a:off x="2071688" y="1989138"/>
            <a:ext cx="129540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Flow</a:t>
            </a:r>
          </a:p>
        </p:txBody>
      </p:sp>
      <p:sp>
        <p:nvSpPr>
          <p:cNvPr id="483403" name="Rectangle 75"/>
          <p:cNvSpPr>
            <a:spLocks noChangeArrowheads="1"/>
          </p:cNvSpPr>
          <p:nvPr/>
        </p:nvSpPr>
        <p:spPr bwMode="auto">
          <a:xfrm>
            <a:off x="827088" y="1376363"/>
            <a:ext cx="649287" cy="233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</p:txBody>
      </p:sp>
      <p:sp>
        <p:nvSpPr>
          <p:cNvPr id="483404" name="Rectangle 76"/>
          <p:cNvSpPr>
            <a:spLocks noChangeArrowheads="1"/>
          </p:cNvSpPr>
          <p:nvPr/>
        </p:nvSpPr>
        <p:spPr bwMode="auto">
          <a:xfrm>
            <a:off x="3727450" y="1484313"/>
            <a:ext cx="1223963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2"/>
                </a:solidFill>
              </a:rPr>
              <a:t>2 m</a:t>
            </a:r>
            <a:r>
              <a:rPr lang="en-GB" sz="1400" b="1" baseline="30000" dirty="0">
                <a:solidFill>
                  <a:schemeClr val="bg2"/>
                </a:solidFill>
              </a:rPr>
              <a:t>3</a:t>
            </a:r>
            <a:r>
              <a:rPr lang="en-GB" sz="1400" b="1" dirty="0">
                <a:solidFill>
                  <a:schemeClr val="bg2"/>
                </a:solidFill>
              </a:rPr>
              <a:t>/s  </a:t>
            </a:r>
            <a:r>
              <a:rPr lang="en-GB" sz="1400" b="1" dirty="0">
                <a:solidFill>
                  <a:schemeClr val="hlink"/>
                </a:solidFill>
              </a:rPr>
              <a:t>P =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58" grpId="0" animBg="1"/>
      <p:bldP spid="483366" grpId="0" animBg="1"/>
      <p:bldP spid="4833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94" name="Rectangle 78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95656" name="Rectangle 40"/>
          <p:cNvSpPr>
            <a:spLocks noChangeArrowheads="1"/>
          </p:cNvSpPr>
          <p:nvPr/>
        </p:nvSpPr>
        <p:spPr bwMode="auto">
          <a:xfrm>
            <a:off x="6008688" y="3429000"/>
            <a:ext cx="2592387" cy="865188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GB" b="1">
                <a:solidFill>
                  <a:schemeClr val="bg2"/>
                </a:solidFill>
              </a:rPr>
              <a:t>Flow 1 = 0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2 = 2</a:t>
            </a:r>
            <a:r>
              <a:rPr lang="en-GB"/>
              <a:t> </a:t>
            </a:r>
            <a:r>
              <a:rPr lang="en-GB" b="1">
                <a:solidFill>
                  <a:schemeClr val="bg2"/>
                </a:solidFill>
              </a:rPr>
              <a:t>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95667" name="Rectangle 51"/>
          <p:cNvSpPr>
            <a:spLocks noChangeArrowheads="1"/>
          </p:cNvSpPr>
          <p:nvPr/>
        </p:nvSpPr>
        <p:spPr bwMode="auto">
          <a:xfrm>
            <a:off x="6008688" y="5229225"/>
            <a:ext cx="2592387" cy="865188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GB" b="1">
                <a:solidFill>
                  <a:schemeClr val="bg2"/>
                </a:solidFill>
              </a:rPr>
              <a:t>Flow 1 = 0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2 = 0</a:t>
            </a:r>
            <a:r>
              <a:rPr lang="en-GB"/>
              <a:t> </a:t>
            </a:r>
            <a:r>
              <a:rPr lang="en-GB" b="1">
                <a:solidFill>
                  <a:schemeClr val="bg2"/>
                </a:solidFill>
              </a:rPr>
              <a:t>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95678" name="Rectangle 62"/>
          <p:cNvSpPr>
            <a:spLocks noChangeArrowheads="1"/>
          </p:cNvSpPr>
          <p:nvPr/>
        </p:nvSpPr>
        <p:spPr bwMode="auto">
          <a:xfrm>
            <a:off x="6008688" y="1555750"/>
            <a:ext cx="2592387" cy="865188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GB" b="1">
                <a:solidFill>
                  <a:schemeClr val="bg2"/>
                </a:solidFill>
              </a:rPr>
              <a:t>Flow 1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2 = 2</a:t>
            </a:r>
            <a:r>
              <a:rPr lang="en-GB"/>
              <a:t> </a:t>
            </a:r>
            <a:r>
              <a:rPr lang="en-GB" b="1">
                <a:solidFill>
                  <a:schemeClr val="bg2"/>
                </a:solidFill>
              </a:rPr>
              <a:t>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95693" name="Rectangle 77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Penalty selection</a:t>
            </a:r>
            <a:r>
              <a:rPr lang="en-GB" sz="3600" b="1">
                <a:solidFill>
                  <a:schemeClr val="tx2"/>
                </a:solidFill>
              </a:rPr>
              <a:t> (2 of 3)</a:t>
            </a:r>
            <a:endParaRPr lang="en-GB" sz="3600" b="1" i="1">
              <a:solidFill>
                <a:schemeClr val="tx2"/>
              </a:solidFill>
            </a:endParaRPr>
          </a:p>
        </p:txBody>
      </p:sp>
      <p:grpSp>
        <p:nvGrpSpPr>
          <p:cNvPr id="495717" name="Group 101"/>
          <p:cNvGrpSpPr>
            <a:grpSpLocks/>
          </p:cNvGrpSpPr>
          <p:nvPr/>
        </p:nvGrpSpPr>
        <p:grpSpPr bwMode="auto">
          <a:xfrm>
            <a:off x="323850" y="4797425"/>
            <a:ext cx="8496300" cy="1655763"/>
            <a:chOff x="204" y="3022"/>
            <a:chExt cx="5352" cy="1043"/>
          </a:xfrm>
        </p:grpSpPr>
        <p:sp>
          <p:nvSpPr>
            <p:cNvPr id="495620" name="Line 4"/>
            <p:cNvSpPr>
              <a:spLocks noChangeShapeType="1"/>
            </p:cNvSpPr>
            <p:nvPr/>
          </p:nvSpPr>
          <p:spPr bwMode="auto">
            <a:xfrm>
              <a:off x="204" y="3022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5634" name="AutoShape 18"/>
            <p:cNvSpPr>
              <a:spLocks noChangeArrowheads="1"/>
            </p:cNvSpPr>
            <p:nvPr/>
          </p:nvSpPr>
          <p:spPr bwMode="auto">
            <a:xfrm rot="16200000">
              <a:off x="453" y="3272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495668" name="Rectangle 52"/>
            <p:cNvSpPr>
              <a:spLocks noChangeArrowheads="1"/>
            </p:cNvSpPr>
            <p:nvPr/>
          </p:nvSpPr>
          <p:spPr bwMode="auto">
            <a:xfrm>
              <a:off x="1260" y="3398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1</a:t>
              </a:r>
            </a:p>
          </p:txBody>
        </p:sp>
        <p:cxnSp>
          <p:nvCxnSpPr>
            <p:cNvPr id="495669" name="AutoShape 53"/>
            <p:cNvCxnSpPr>
              <a:cxnSpLocks noChangeShapeType="1"/>
              <a:endCxn id="495670" idx="5"/>
            </p:cNvCxnSpPr>
            <p:nvPr/>
          </p:nvCxnSpPr>
          <p:spPr bwMode="auto">
            <a:xfrm>
              <a:off x="1164" y="3397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95670" name="AutoShape 54"/>
            <p:cNvSpPr>
              <a:spLocks noChangeArrowheads="1"/>
            </p:cNvSpPr>
            <p:nvPr/>
          </p:nvSpPr>
          <p:spPr bwMode="auto">
            <a:xfrm>
              <a:off x="2166" y="3277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 1</a:t>
              </a:r>
            </a:p>
          </p:txBody>
        </p:sp>
        <p:sp>
          <p:nvSpPr>
            <p:cNvPr id="495673" name="Rectangle 57"/>
            <p:cNvSpPr>
              <a:spLocks noChangeArrowheads="1"/>
            </p:cNvSpPr>
            <p:nvPr/>
          </p:nvSpPr>
          <p:spPr bwMode="auto">
            <a:xfrm>
              <a:off x="1260" y="3896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2</a:t>
              </a:r>
            </a:p>
          </p:txBody>
        </p:sp>
        <p:cxnSp>
          <p:nvCxnSpPr>
            <p:cNvPr id="495674" name="AutoShape 58"/>
            <p:cNvCxnSpPr>
              <a:cxnSpLocks noChangeShapeType="1"/>
              <a:endCxn id="495675" idx="5"/>
            </p:cNvCxnSpPr>
            <p:nvPr/>
          </p:nvCxnSpPr>
          <p:spPr bwMode="auto">
            <a:xfrm>
              <a:off x="1164" y="3895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95675" name="AutoShape 59"/>
            <p:cNvSpPr>
              <a:spLocks noChangeArrowheads="1"/>
            </p:cNvSpPr>
            <p:nvPr/>
          </p:nvSpPr>
          <p:spPr bwMode="auto">
            <a:xfrm>
              <a:off x="2166" y="3775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 2</a:t>
              </a:r>
            </a:p>
          </p:txBody>
        </p:sp>
        <p:sp>
          <p:nvSpPr>
            <p:cNvPr id="495709" name="Rectangle 93"/>
            <p:cNvSpPr>
              <a:spLocks noChangeArrowheads="1"/>
            </p:cNvSpPr>
            <p:nvPr/>
          </p:nvSpPr>
          <p:spPr bwMode="auto">
            <a:xfrm>
              <a:off x="521" y="3238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20</a:t>
              </a:r>
            </a:p>
          </p:txBody>
        </p:sp>
        <p:sp>
          <p:nvSpPr>
            <p:cNvPr id="495710" name="Rectangle 94"/>
            <p:cNvSpPr>
              <a:spLocks noChangeArrowheads="1"/>
            </p:cNvSpPr>
            <p:nvPr/>
          </p:nvSpPr>
          <p:spPr bwMode="auto">
            <a:xfrm>
              <a:off x="2348" y="3612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15</a:t>
              </a:r>
            </a:p>
          </p:txBody>
        </p:sp>
        <p:sp>
          <p:nvSpPr>
            <p:cNvPr id="495711" name="Rectangle 95"/>
            <p:cNvSpPr>
              <a:spLocks noChangeArrowheads="1"/>
            </p:cNvSpPr>
            <p:nvPr/>
          </p:nvSpPr>
          <p:spPr bwMode="auto">
            <a:xfrm>
              <a:off x="2348" y="3113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5</a:t>
              </a:r>
            </a:p>
          </p:txBody>
        </p:sp>
      </p:grpSp>
      <p:grpSp>
        <p:nvGrpSpPr>
          <p:cNvPr id="495716" name="Group 100"/>
          <p:cNvGrpSpPr>
            <a:grpSpLocks/>
          </p:cNvGrpSpPr>
          <p:nvPr/>
        </p:nvGrpSpPr>
        <p:grpSpPr bwMode="auto">
          <a:xfrm>
            <a:off x="323850" y="2924175"/>
            <a:ext cx="8496300" cy="1657350"/>
            <a:chOff x="204" y="1842"/>
            <a:chExt cx="5352" cy="1044"/>
          </a:xfrm>
        </p:grpSpPr>
        <p:sp>
          <p:nvSpPr>
            <p:cNvPr id="495621" name="Line 5"/>
            <p:cNvSpPr>
              <a:spLocks noChangeShapeType="1"/>
            </p:cNvSpPr>
            <p:nvPr/>
          </p:nvSpPr>
          <p:spPr bwMode="auto">
            <a:xfrm>
              <a:off x="204" y="1842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5626" name="AutoShape 10"/>
            <p:cNvSpPr>
              <a:spLocks noChangeArrowheads="1"/>
            </p:cNvSpPr>
            <p:nvPr/>
          </p:nvSpPr>
          <p:spPr bwMode="auto">
            <a:xfrm rot="16200000">
              <a:off x="453" y="2092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495657" name="Rectangle 41"/>
            <p:cNvSpPr>
              <a:spLocks noChangeArrowheads="1"/>
            </p:cNvSpPr>
            <p:nvPr/>
          </p:nvSpPr>
          <p:spPr bwMode="auto">
            <a:xfrm>
              <a:off x="1260" y="2218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1</a:t>
              </a:r>
            </a:p>
          </p:txBody>
        </p:sp>
        <p:cxnSp>
          <p:nvCxnSpPr>
            <p:cNvPr id="495658" name="AutoShape 42"/>
            <p:cNvCxnSpPr>
              <a:cxnSpLocks noChangeShapeType="1"/>
              <a:endCxn id="495659" idx="5"/>
            </p:cNvCxnSpPr>
            <p:nvPr/>
          </p:nvCxnSpPr>
          <p:spPr bwMode="auto">
            <a:xfrm>
              <a:off x="1164" y="2217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95659" name="AutoShape 43"/>
            <p:cNvSpPr>
              <a:spLocks noChangeArrowheads="1"/>
            </p:cNvSpPr>
            <p:nvPr/>
          </p:nvSpPr>
          <p:spPr bwMode="auto">
            <a:xfrm>
              <a:off x="2166" y="2097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 1</a:t>
              </a:r>
            </a:p>
          </p:txBody>
        </p:sp>
        <p:sp>
          <p:nvSpPr>
            <p:cNvPr id="495662" name="Rectangle 46"/>
            <p:cNvSpPr>
              <a:spLocks noChangeArrowheads="1"/>
            </p:cNvSpPr>
            <p:nvPr/>
          </p:nvSpPr>
          <p:spPr bwMode="auto">
            <a:xfrm>
              <a:off x="1260" y="2717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2</a:t>
              </a:r>
            </a:p>
          </p:txBody>
        </p:sp>
        <p:cxnSp>
          <p:nvCxnSpPr>
            <p:cNvPr id="495663" name="AutoShape 47"/>
            <p:cNvCxnSpPr>
              <a:cxnSpLocks noChangeShapeType="1"/>
              <a:endCxn id="495664" idx="5"/>
            </p:cNvCxnSpPr>
            <p:nvPr/>
          </p:nvCxnSpPr>
          <p:spPr bwMode="auto">
            <a:xfrm>
              <a:off x="1164" y="2716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95664" name="AutoShape 48"/>
            <p:cNvSpPr>
              <a:spLocks noChangeArrowheads="1"/>
            </p:cNvSpPr>
            <p:nvPr/>
          </p:nvSpPr>
          <p:spPr bwMode="auto">
            <a:xfrm>
              <a:off x="2166" y="2596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 2</a:t>
              </a:r>
            </a:p>
          </p:txBody>
        </p:sp>
        <p:sp>
          <p:nvSpPr>
            <p:cNvPr id="495708" name="Rectangle 92"/>
            <p:cNvSpPr>
              <a:spLocks noChangeArrowheads="1"/>
            </p:cNvSpPr>
            <p:nvPr/>
          </p:nvSpPr>
          <p:spPr bwMode="auto">
            <a:xfrm>
              <a:off x="521" y="2059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10</a:t>
              </a:r>
            </a:p>
          </p:txBody>
        </p:sp>
        <p:sp>
          <p:nvSpPr>
            <p:cNvPr id="495712" name="Rectangle 96"/>
            <p:cNvSpPr>
              <a:spLocks noChangeArrowheads="1"/>
            </p:cNvSpPr>
            <p:nvPr/>
          </p:nvSpPr>
          <p:spPr bwMode="auto">
            <a:xfrm>
              <a:off x="2348" y="2432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15</a:t>
              </a:r>
            </a:p>
          </p:txBody>
        </p:sp>
        <p:sp>
          <p:nvSpPr>
            <p:cNvPr id="495713" name="Rectangle 97"/>
            <p:cNvSpPr>
              <a:spLocks noChangeArrowheads="1"/>
            </p:cNvSpPr>
            <p:nvPr/>
          </p:nvSpPr>
          <p:spPr bwMode="auto">
            <a:xfrm>
              <a:off x="2348" y="1933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5</a:t>
              </a:r>
            </a:p>
          </p:txBody>
        </p:sp>
      </p:grpSp>
      <p:grpSp>
        <p:nvGrpSpPr>
          <p:cNvPr id="495715" name="Group 99"/>
          <p:cNvGrpSpPr>
            <a:grpSpLocks/>
          </p:cNvGrpSpPr>
          <p:nvPr/>
        </p:nvGrpSpPr>
        <p:grpSpPr bwMode="auto">
          <a:xfrm>
            <a:off x="755650" y="1196975"/>
            <a:ext cx="4195763" cy="1511300"/>
            <a:chOff x="476" y="754"/>
            <a:chExt cx="2643" cy="952"/>
          </a:xfrm>
        </p:grpSpPr>
        <p:sp>
          <p:nvSpPr>
            <p:cNvPr id="495642" name="AutoShape 26"/>
            <p:cNvSpPr>
              <a:spLocks noChangeArrowheads="1"/>
            </p:cNvSpPr>
            <p:nvPr/>
          </p:nvSpPr>
          <p:spPr bwMode="auto">
            <a:xfrm rot="16200000">
              <a:off x="453" y="913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GB" b="1">
                <a:solidFill>
                  <a:schemeClr val="bg2"/>
                </a:solidFill>
              </a:endParaRPr>
            </a:p>
          </p:txBody>
        </p:sp>
        <p:sp>
          <p:nvSpPr>
            <p:cNvPr id="495679" name="Rectangle 63"/>
            <p:cNvSpPr>
              <a:spLocks noChangeArrowheads="1"/>
            </p:cNvSpPr>
            <p:nvPr/>
          </p:nvSpPr>
          <p:spPr bwMode="auto">
            <a:xfrm>
              <a:off x="1260" y="1038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1</a:t>
              </a:r>
            </a:p>
          </p:txBody>
        </p:sp>
        <p:cxnSp>
          <p:nvCxnSpPr>
            <p:cNvPr id="495680" name="AutoShape 64"/>
            <p:cNvCxnSpPr>
              <a:cxnSpLocks noChangeShapeType="1"/>
              <a:endCxn id="495681" idx="5"/>
            </p:cNvCxnSpPr>
            <p:nvPr/>
          </p:nvCxnSpPr>
          <p:spPr bwMode="auto">
            <a:xfrm>
              <a:off x="1164" y="1037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95681" name="AutoShape 65"/>
            <p:cNvSpPr>
              <a:spLocks noChangeArrowheads="1"/>
            </p:cNvSpPr>
            <p:nvPr/>
          </p:nvSpPr>
          <p:spPr bwMode="auto">
            <a:xfrm>
              <a:off x="2166" y="917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 1</a:t>
              </a:r>
            </a:p>
          </p:txBody>
        </p:sp>
        <p:sp>
          <p:nvSpPr>
            <p:cNvPr id="495684" name="Rectangle 68"/>
            <p:cNvSpPr>
              <a:spLocks noChangeArrowheads="1"/>
            </p:cNvSpPr>
            <p:nvPr/>
          </p:nvSpPr>
          <p:spPr bwMode="auto">
            <a:xfrm>
              <a:off x="1260" y="1537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2</a:t>
              </a:r>
            </a:p>
          </p:txBody>
        </p:sp>
        <p:cxnSp>
          <p:nvCxnSpPr>
            <p:cNvPr id="495685" name="AutoShape 69"/>
            <p:cNvCxnSpPr>
              <a:cxnSpLocks noChangeShapeType="1"/>
              <a:endCxn id="495686" idx="5"/>
            </p:cNvCxnSpPr>
            <p:nvPr/>
          </p:nvCxnSpPr>
          <p:spPr bwMode="auto">
            <a:xfrm>
              <a:off x="1164" y="1536"/>
              <a:ext cx="1108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95686" name="AutoShape 70"/>
            <p:cNvSpPr>
              <a:spLocks noChangeArrowheads="1"/>
            </p:cNvSpPr>
            <p:nvPr/>
          </p:nvSpPr>
          <p:spPr bwMode="auto">
            <a:xfrm>
              <a:off x="2166" y="1416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 2</a:t>
              </a:r>
            </a:p>
          </p:txBody>
        </p:sp>
        <p:sp>
          <p:nvSpPr>
            <p:cNvPr id="495706" name="Rectangle 90"/>
            <p:cNvSpPr>
              <a:spLocks noChangeArrowheads="1"/>
            </p:cNvSpPr>
            <p:nvPr/>
          </p:nvSpPr>
          <p:spPr bwMode="auto">
            <a:xfrm>
              <a:off x="2348" y="1253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15</a:t>
              </a:r>
            </a:p>
          </p:txBody>
        </p:sp>
        <p:sp>
          <p:nvSpPr>
            <p:cNvPr id="495707" name="Rectangle 91"/>
            <p:cNvSpPr>
              <a:spLocks noChangeArrowheads="1"/>
            </p:cNvSpPr>
            <p:nvPr/>
          </p:nvSpPr>
          <p:spPr bwMode="auto">
            <a:xfrm>
              <a:off x="2348" y="754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5</a:t>
              </a:r>
            </a:p>
          </p:txBody>
        </p:sp>
        <p:sp>
          <p:nvSpPr>
            <p:cNvPr id="495714" name="Rectangle 98"/>
            <p:cNvSpPr>
              <a:spLocks noChangeArrowheads="1"/>
            </p:cNvSpPr>
            <p:nvPr/>
          </p:nvSpPr>
          <p:spPr bwMode="auto">
            <a:xfrm>
              <a:off x="521" y="867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56" grpId="0" animBg="1"/>
      <p:bldP spid="495667" grpId="0" animBg="1"/>
      <p:bldP spid="495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77" name="Rectangle 53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6011863" y="4581525"/>
            <a:ext cx="2592387" cy="1223963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GB" b="1">
                <a:solidFill>
                  <a:schemeClr val="bg2"/>
                </a:solidFill>
              </a:rPr>
              <a:t>Flow 1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2 = 0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3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87449" name="Rectangle 25"/>
          <p:cNvSpPr>
            <a:spLocks noChangeArrowheads="1"/>
          </p:cNvSpPr>
          <p:nvPr/>
        </p:nvSpPr>
        <p:spPr bwMode="auto">
          <a:xfrm>
            <a:off x="6011863" y="1844675"/>
            <a:ext cx="2592387" cy="1223963"/>
          </a:xfrm>
          <a:prstGeom prst="rect">
            <a:avLst/>
          </a:prstGeom>
          <a:solidFill>
            <a:schemeClr val="accent2">
              <a:alpha val="60001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GB" b="1">
                <a:solidFill>
                  <a:schemeClr val="bg2"/>
                </a:solidFill>
              </a:rPr>
              <a:t>Flow 1 = 0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2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  <a:p>
            <a:pPr algn="l"/>
            <a:r>
              <a:rPr lang="en-GB" b="1">
                <a:solidFill>
                  <a:schemeClr val="bg2"/>
                </a:solidFill>
              </a:rPr>
              <a:t>Flow 3 = 2 m</a:t>
            </a:r>
            <a:r>
              <a:rPr lang="en-GB" b="1" baseline="30000">
                <a:solidFill>
                  <a:schemeClr val="bg2"/>
                </a:solidFill>
              </a:rPr>
              <a:t>3</a:t>
            </a:r>
            <a:r>
              <a:rPr lang="en-GB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487476" name="Rectangle 5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Penalty selection</a:t>
            </a:r>
            <a:r>
              <a:rPr lang="en-GB" sz="3600" b="1">
                <a:solidFill>
                  <a:schemeClr val="tx2"/>
                </a:solidFill>
              </a:rPr>
              <a:t> (3 of 3)</a:t>
            </a:r>
            <a:endParaRPr lang="en-GB" sz="3600" b="1" i="1">
              <a:solidFill>
                <a:schemeClr val="tx2"/>
              </a:solidFill>
            </a:endParaRPr>
          </a:p>
        </p:txBody>
      </p:sp>
      <p:grpSp>
        <p:nvGrpSpPr>
          <p:cNvPr id="487488" name="Group 64"/>
          <p:cNvGrpSpPr>
            <a:grpSpLocks/>
          </p:cNvGrpSpPr>
          <p:nvPr/>
        </p:nvGrpSpPr>
        <p:grpSpPr bwMode="auto">
          <a:xfrm>
            <a:off x="323850" y="3789363"/>
            <a:ext cx="8496300" cy="2592387"/>
            <a:chOff x="204" y="2387"/>
            <a:chExt cx="5352" cy="1633"/>
          </a:xfrm>
        </p:grpSpPr>
        <p:sp>
          <p:nvSpPr>
            <p:cNvPr id="487428" name="Line 4"/>
            <p:cNvSpPr>
              <a:spLocks noChangeShapeType="1"/>
            </p:cNvSpPr>
            <p:nvPr/>
          </p:nvSpPr>
          <p:spPr bwMode="auto">
            <a:xfrm>
              <a:off x="204" y="2387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7431" name="AutoShape 7"/>
            <p:cNvSpPr>
              <a:spLocks noChangeArrowheads="1"/>
            </p:cNvSpPr>
            <p:nvPr/>
          </p:nvSpPr>
          <p:spPr bwMode="auto">
            <a:xfrm>
              <a:off x="2731" y="2724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</a:t>
              </a:r>
            </a:p>
          </p:txBody>
        </p:sp>
        <p:sp>
          <p:nvSpPr>
            <p:cNvPr id="487432" name="AutoShape 8"/>
            <p:cNvSpPr>
              <a:spLocks noChangeArrowheads="1"/>
            </p:cNvSpPr>
            <p:nvPr/>
          </p:nvSpPr>
          <p:spPr bwMode="auto">
            <a:xfrm rot="16200000">
              <a:off x="441" y="3317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GB" b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487435" name="Rectangle 11"/>
            <p:cNvSpPr>
              <a:spLocks noChangeArrowheads="1"/>
            </p:cNvSpPr>
            <p:nvPr/>
          </p:nvSpPr>
          <p:spPr bwMode="auto">
            <a:xfrm>
              <a:off x="1131" y="2841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1</a:t>
              </a:r>
            </a:p>
          </p:txBody>
        </p:sp>
        <p:cxnSp>
          <p:nvCxnSpPr>
            <p:cNvPr id="487436" name="AutoShape 12"/>
            <p:cNvCxnSpPr>
              <a:cxnSpLocks noChangeShapeType="1"/>
              <a:stCxn id="487437" idx="3"/>
              <a:endCxn id="487439" idx="2"/>
            </p:cNvCxnSpPr>
            <p:nvPr/>
          </p:nvCxnSpPr>
          <p:spPr bwMode="auto">
            <a:xfrm>
              <a:off x="1153" y="2841"/>
              <a:ext cx="695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87437" name="AutoShape 13"/>
            <p:cNvSpPr>
              <a:spLocks noChangeArrowheads="1"/>
            </p:cNvSpPr>
            <p:nvPr/>
          </p:nvSpPr>
          <p:spPr bwMode="auto">
            <a:xfrm rot="16200000">
              <a:off x="441" y="2501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GB" b="1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487439" name="Oval 15"/>
            <p:cNvSpPr>
              <a:spLocks noChangeArrowheads="1"/>
            </p:cNvSpPr>
            <p:nvPr/>
          </p:nvSpPr>
          <p:spPr bwMode="auto">
            <a:xfrm>
              <a:off x="1857" y="2705"/>
              <a:ext cx="275" cy="274"/>
            </a:xfrm>
            <a:prstGeom prst="ellipse">
              <a:avLst/>
            </a:prstGeom>
            <a:solidFill>
              <a:srgbClr val="CCFF99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 b="1">
                <a:solidFill>
                  <a:schemeClr val="bg2"/>
                </a:solidFill>
              </a:endParaRPr>
            </a:p>
          </p:txBody>
        </p:sp>
        <p:sp>
          <p:nvSpPr>
            <p:cNvPr id="487440" name="Rectangle 16"/>
            <p:cNvSpPr>
              <a:spLocks noChangeArrowheads="1"/>
            </p:cNvSpPr>
            <p:nvPr/>
          </p:nvSpPr>
          <p:spPr bwMode="auto">
            <a:xfrm>
              <a:off x="2039" y="2853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3</a:t>
              </a:r>
            </a:p>
          </p:txBody>
        </p:sp>
        <p:cxnSp>
          <p:nvCxnSpPr>
            <p:cNvPr id="487441" name="AutoShape 17"/>
            <p:cNvCxnSpPr>
              <a:cxnSpLocks noChangeShapeType="1"/>
              <a:stCxn id="487439" idx="6"/>
              <a:endCxn id="487431" idx="5"/>
            </p:cNvCxnSpPr>
            <p:nvPr/>
          </p:nvCxnSpPr>
          <p:spPr bwMode="auto">
            <a:xfrm>
              <a:off x="2141" y="2842"/>
              <a:ext cx="696" cy="2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87469" name="Rectangle 45"/>
            <p:cNvSpPr>
              <a:spLocks noChangeArrowheads="1"/>
            </p:cNvSpPr>
            <p:nvPr/>
          </p:nvSpPr>
          <p:spPr bwMode="auto">
            <a:xfrm>
              <a:off x="1131" y="3657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2</a:t>
              </a:r>
            </a:p>
          </p:txBody>
        </p:sp>
        <p:cxnSp>
          <p:nvCxnSpPr>
            <p:cNvPr id="487470" name="AutoShape 46"/>
            <p:cNvCxnSpPr>
              <a:cxnSpLocks noChangeShapeType="1"/>
              <a:stCxn id="487432" idx="3"/>
              <a:endCxn id="487439" idx="4"/>
            </p:cNvCxnSpPr>
            <p:nvPr/>
          </p:nvCxnSpPr>
          <p:spPr bwMode="auto">
            <a:xfrm flipV="1">
              <a:off x="1153" y="2988"/>
              <a:ext cx="842" cy="66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lg" len="med"/>
            </a:ln>
            <a:effectLst/>
          </p:spPr>
        </p:cxnSp>
        <p:sp>
          <p:nvSpPr>
            <p:cNvPr id="487480" name="Rectangle 56"/>
            <p:cNvSpPr>
              <a:spLocks noChangeArrowheads="1"/>
            </p:cNvSpPr>
            <p:nvPr/>
          </p:nvSpPr>
          <p:spPr bwMode="auto">
            <a:xfrm>
              <a:off x="521" y="2478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</a:t>
              </a:r>
            </a:p>
          </p:txBody>
        </p:sp>
        <p:sp>
          <p:nvSpPr>
            <p:cNvPr id="487481" name="Rectangle 57"/>
            <p:cNvSpPr>
              <a:spLocks noChangeArrowheads="1"/>
            </p:cNvSpPr>
            <p:nvPr/>
          </p:nvSpPr>
          <p:spPr bwMode="auto">
            <a:xfrm>
              <a:off x="521" y="3294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10</a:t>
              </a:r>
            </a:p>
          </p:txBody>
        </p:sp>
        <p:sp>
          <p:nvSpPr>
            <p:cNvPr id="487484" name="Rectangle 60"/>
            <p:cNvSpPr>
              <a:spLocks noChangeArrowheads="1"/>
            </p:cNvSpPr>
            <p:nvPr/>
          </p:nvSpPr>
          <p:spPr bwMode="auto">
            <a:xfrm>
              <a:off x="2925" y="2557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5</a:t>
              </a:r>
            </a:p>
          </p:txBody>
        </p:sp>
      </p:grpSp>
      <p:grpSp>
        <p:nvGrpSpPr>
          <p:cNvPr id="487487" name="Group 63"/>
          <p:cNvGrpSpPr>
            <a:grpSpLocks/>
          </p:cNvGrpSpPr>
          <p:nvPr/>
        </p:nvGrpSpPr>
        <p:grpSpPr bwMode="auto">
          <a:xfrm>
            <a:off x="736600" y="1179513"/>
            <a:ext cx="5130800" cy="2465387"/>
            <a:chOff x="464" y="743"/>
            <a:chExt cx="3232" cy="1553"/>
          </a:xfrm>
        </p:grpSpPr>
        <p:sp>
          <p:nvSpPr>
            <p:cNvPr id="487446" name="AutoShape 22"/>
            <p:cNvSpPr>
              <a:spLocks noChangeArrowheads="1"/>
            </p:cNvSpPr>
            <p:nvPr/>
          </p:nvSpPr>
          <p:spPr bwMode="auto">
            <a:xfrm>
              <a:off x="2731" y="997"/>
              <a:ext cx="920" cy="240"/>
            </a:xfrm>
            <a:prstGeom prst="parallelogram">
              <a:avLst>
                <a:gd name="adj" fmla="val 95833"/>
              </a:avLst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User</a:t>
              </a:r>
            </a:p>
          </p:txBody>
        </p:sp>
        <p:sp>
          <p:nvSpPr>
            <p:cNvPr id="487447" name="AutoShape 23"/>
            <p:cNvSpPr>
              <a:spLocks noChangeArrowheads="1"/>
            </p:cNvSpPr>
            <p:nvPr/>
          </p:nvSpPr>
          <p:spPr bwMode="auto">
            <a:xfrm rot="16200000">
              <a:off x="441" y="1593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GB" b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487450" name="Rectangle 26"/>
            <p:cNvSpPr>
              <a:spLocks noChangeArrowheads="1"/>
            </p:cNvSpPr>
            <p:nvPr/>
          </p:nvSpPr>
          <p:spPr bwMode="auto">
            <a:xfrm>
              <a:off x="1131" y="1117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1</a:t>
              </a:r>
            </a:p>
          </p:txBody>
        </p:sp>
        <p:cxnSp>
          <p:nvCxnSpPr>
            <p:cNvPr id="487451" name="AutoShape 27"/>
            <p:cNvCxnSpPr>
              <a:cxnSpLocks noChangeShapeType="1"/>
              <a:stCxn id="487452" idx="3"/>
              <a:endCxn id="487454" idx="2"/>
            </p:cNvCxnSpPr>
            <p:nvPr/>
          </p:nvCxnSpPr>
          <p:spPr bwMode="auto">
            <a:xfrm>
              <a:off x="1153" y="1116"/>
              <a:ext cx="695" cy="2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87452" name="AutoShape 28"/>
            <p:cNvSpPr>
              <a:spLocks noChangeArrowheads="1"/>
            </p:cNvSpPr>
            <p:nvPr/>
          </p:nvSpPr>
          <p:spPr bwMode="auto">
            <a:xfrm rot="16200000">
              <a:off x="441" y="777"/>
              <a:ext cx="726" cy="680"/>
            </a:xfrm>
            <a:prstGeom prst="triangle">
              <a:avLst>
                <a:gd name="adj" fmla="val 50000"/>
              </a:avLst>
            </a:prstGeom>
            <a:solidFill>
              <a:srgbClr val="6699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GB" b="1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487454" name="Oval 30"/>
            <p:cNvSpPr>
              <a:spLocks noChangeArrowheads="1"/>
            </p:cNvSpPr>
            <p:nvPr/>
          </p:nvSpPr>
          <p:spPr bwMode="auto">
            <a:xfrm>
              <a:off x="1857" y="981"/>
              <a:ext cx="275" cy="274"/>
            </a:xfrm>
            <a:prstGeom prst="ellipse">
              <a:avLst/>
            </a:prstGeom>
            <a:solidFill>
              <a:srgbClr val="CCFF99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 b="1">
                <a:solidFill>
                  <a:schemeClr val="bg2"/>
                </a:solidFill>
              </a:endParaRPr>
            </a:p>
          </p:txBody>
        </p:sp>
        <p:sp>
          <p:nvSpPr>
            <p:cNvPr id="487455" name="Rectangle 31"/>
            <p:cNvSpPr>
              <a:spLocks noChangeArrowheads="1"/>
            </p:cNvSpPr>
            <p:nvPr/>
          </p:nvSpPr>
          <p:spPr bwMode="auto">
            <a:xfrm>
              <a:off x="2039" y="1129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3</a:t>
              </a:r>
            </a:p>
          </p:txBody>
        </p:sp>
        <p:cxnSp>
          <p:nvCxnSpPr>
            <p:cNvPr id="487456" name="AutoShape 32"/>
            <p:cNvCxnSpPr>
              <a:cxnSpLocks noChangeShapeType="1"/>
              <a:stCxn id="487454" idx="6"/>
              <a:endCxn id="487446" idx="5"/>
            </p:cNvCxnSpPr>
            <p:nvPr/>
          </p:nvCxnSpPr>
          <p:spPr bwMode="auto">
            <a:xfrm flipV="1">
              <a:off x="2141" y="1117"/>
              <a:ext cx="696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87467" name="Rectangle 43"/>
            <p:cNvSpPr>
              <a:spLocks noChangeArrowheads="1"/>
            </p:cNvSpPr>
            <p:nvPr/>
          </p:nvSpPr>
          <p:spPr bwMode="auto">
            <a:xfrm>
              <a:off x="1131" y="1922"/>
              <a:ext cx="81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2"/>
                  </a:solidFill>
                </a:rPr>
                <a:t>Flow 2</a:t>
              </a:r>
            </a:p>
          </p:txBody>
        </p:sp>
        <p:cxnSp>
          <p:nvCxnSpPr>
            <p:cNvPr id="487468" name="AutoShape 44"/>
            <p:cNvCxnSpPr>
              <a:cxnSpLocks noChangeShapeType="1"/>
              <a:stCxn id="487447" idx="3"/>
              <a:endCxn id="487454" idx="4"/>
            </p:cNvCxnSpPr>
            <p:nvPr/>
          </p:nvCxnSpPr>
          <p:spPr bwMode="auto">
            <a:xfrm flipV="1">
              <a:off x="1153" y="1264"/>
              <a:ext cx="842" cy="66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lg" len="med"/>
            </a:ln>
            <a:effectLst/>
          </p:spPr>
        </p:cxnSp>
        <p:sp>
          <p:nvSpPr>
            <p:cNvPr id="487479" name="Rectangle 55"/>
            <p:cNvSpPr>
              <a:spLocks noChangeArrowheads="1"/>
            </p:cNvSpPr>
            <p:nvPr/>
          </p:nvSpPr>
          <p:spPr bwMode="auto">
            <a:xfrm>
              <a:off x="521" y="1570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</a:t>
              </a:r>
            </a:p>
          </p:txBody>
        </p:sp>
        <p:sp>
          <p:nvSpPr>
            <p:cNvPr id="487482" name="Rectangle 58"/>
            <p:cNvSpPr>
              <a:spLocks noChangeArrowheads="1"/>
            </p:cNvSpPr>
            <p:nvPr/>
          </p:nvSpPr>
          <p:spPr bwMode="auto">
            <a:xfrm>
              <a:off x="521" y="743"/>
              <a:ext cx="409" cy="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hlink"/>
                  </a:solidFill>
                </a:rPr>
                <a:t>P = 10</a:t>
              </a:r>
            </a:p>
          </p:txBody>
        </p:sp>
        <p:sp>
          <p:nvSpPr>
            <p:cNvPr id="487486" name="Rectangle 62"/>
            <p:cNvSpPr>
              <a:spLocks noChangeArrowheads="1"/>
            </p:cNvSpPr>
            <p:nvPr/>
          </p:nvSpPr>
          <p:spPr bwMode="auto">
            <a:xfrm>
              <a:off x="2925" y="833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 </a:t>
              </a:r>
              <a:r>
                <a:rPr lang="en-GB" sz="1400" b="1">
                  <a:solidFill>
                    <a:schemeClr val="hlink"/>
                  </a:solidFill>
                </a:rPr>
                <a:t>P = 5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4" grpId="0" animBg="1"/>
      <p:bldP spid="4874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02" name="Rectangle 110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2303" name="Freeform 111"/>
          <p:cNvSpPr>
            <a:spLocks/>
          </p:cNvSpPr>
          <p:nvPr/>
        </p:nvSpPr>
        <p:spPr bwMode="auto">
          <a:xfrm>
            <a:off x="685800" y="1314450"/>
            <a:ext cx="7078663" cy="4741863"/>
          </a:xfrm>
          <a:custGeom>
            <a:avLst/>
            <a:gdLst/>
            <a:ahLst/>
            <a:cxnLst>
              <a:cxn ang="0">
                <a:pos x="212" y="669"/>
              </a:cxn>
              <a:cxn ang="0">
                <a:pos x="346" y="358"/>
              </a:cxn>
              <a:cxn ang="0">
                <a:pos x="253" y="109"/>
              </a:cxn>
              <a:cxn ang="0">
                <a:pos x="381" y="127"/>
              </a:cxn>
              <a:cxn ang="0">
                <a:pos x="510" y="31"/>
              </a:cxn>
              <a:cxn ang="0">
                <a:pos x="667" y="50"/>
              </a:cxn>
              <a:cxn ang="0">
                <a:pos x="879" y="216"/>
              </a:cxn>
              <a:cxn ang="0">
                <a:pos x="942" y="338"/>
              </a:cxn>
              <a:cxn ang="0">
                <a:pos x="1029" y="621"/>
              </a:cxn>
              <a:cxn ang="0">
                <a:pos x="1252" y="747"/>
              </a:cxn>
              <a:cxn ang="0">
                <a:pos x="1580" y="883"/>
              </a:cxn>
              <a:cxn ang="0">
                <a:pos x="1719" y="1109"/>
              </a:cxn>
              <a:cxn ang="0">
                <a:pos x="1971" y="1142"/>
              </a:cxn>
              <a:cxn ang="0">
                <a:pos x="2214" y="1214"/>
              </a:cxn>
              <a:cxn ang="0">
                <a:pos x="2534" y="1232"/>
              </a:cxn>
              <a:cxn ang="0">
                <a:pos x="2780" y="1469"/>
              </a:cxn>
              <a:cxn ang="0">
                <a:pos x="2895" y="1440"/>
              </a:cxn>
              <a:cxn ang="0">
                <a:pos x="2988" y="1573"/>
              </a:cxn>
              <a:cxn ang="0">
                <a:pos x="3308" y="1399"/>
              </a:cxn>
              <a:cxn ang="0">
                <a:pos x="3473" y="1406"/>
              </a:cxn>
              <a:cxn ang="0">
                <a:pos x="3690" y="1460"/>
              </a:cxn>
              <a:cxn ang="0">
                <a:pos x="3886" y="1518"/>
              </a:cxn>
              <a:cxn ang="0">
                <a:pos x="4132" y="1327"/>
              </a:cxn>
              <a:cxn ang="0">
                <a:pos x="4456" y="1366"/>
              </a:cxn>
              <a:cxn ang="0">
                <a:pos x="4438" y="1676"/>
              </a:cxn>
              <a:cxn ang="0">
                <a:pos x="4365" y="1994"/>
              </a:cxn>
              <a:cxn ang="0">
                <a:pos x="4115" y="2328"/>
              </a:cxn>
              <a:cxn ang="0">
                <a:pos x="3865" y="2703"/>
              </a:cxn>
              <a:cxn ang="0">
                <a:pos x="3639" y="2737"/>
              </a:cxn>
              <a:cxn ang="0">
                <a:pos x="3276" y="2881"/>
              </a:cxn>
              <a:cxn ang="0">
                <a:pos x="2990" y="2843"/>
              </a:cxn>
              <a:cxn ang="0">
                <a:pos x="2816" y="2743"/>
              </a:cxn>
              <a:cxn ang="0">
                <a:pos x="2723" y="2856"/>
              </a:cxn>
              <a:cxn ang="0">
                <a:pos x="2428" y="2830"/>
              </a:cxn>
              <a:cxn ang="0">
                <a:pos x="2314" y="2908"/>
              </a:cxn>
              <a:cxn ang="0">
                <a:pos x="2210" y="2775"/>
              </a:cxn>
              <a:cxn ang="0">
                <a:pos x="2024" y="2705"/>
              </a:cxn>
              <a:cxn ang="0">
                <a:pos x="1792" y="2658"/>
              </a:cxn>
              <a:cxn ang="0">
                <a:pos x="1586" y="2679"/>
              </a:cxn>
              <a:cxn ang="0">
                <a:pos x="1483" y="2728"/>
              </a:cxn>
              <a:cxn ang="0">
                <a:pos x="1290" y="2680"/>
              </a:cxn>
              <a:cxn ang="0">
                <a:pos x="1282" y="2522"/>
              </a:cxn>
              <a:cxn ang="0">
                <a:pos x="1234" y="2315"/>
              </a:cxn>
              <a:cxn ang="0">
                <a:pos x="1219" y="2114"/>
              </a:cxn>
              <a:cxn ang="0">
                <a:pos x="1104" y="1973"/>
              </a:cxn>
              <a:cxn ang="0">
                <a:pos x="982" y="1892"/>
              </a:cxn>
              <a:cxn ang="0">
                <a:pos x="808" y="1793"/>
              </a:cxn>
              <a:cxn ang="0">
                <a:pos x="621" y="1690"/>
              </a:cxn>
              <a:cxn ang="0">
                <a:pos x="558" y="1457"/>
              </a:cxn>
              <a:cxn ang="0">
                <a:pos x="420" y="1451"/>
              </a:cxn>
              <a:cxn ang="0">
                <a:pos x="341" y="1364"/>
              </a:cxn>
              <a:cxn ang="0">
                <a:pos x="301" y="1211"/>
              </a:cxn>
              <a:cxn ang="0">
                <a:pos x="46" y="1091"/>
              </a:cxn>
              <a:cxn ang="0">
                <a:pos x="7" y="987"/>
              </a:cxn>
            </a:cxnLst>
            <a:rect l="0" t="0" r="r" b="b"/>
            <a:pathLst>
              <a:path w="4459" h="2987">
                <a:moveTo>
                  <a:pt x="162" y="842"/>
                </a:moveTo>
                <a:cubicBezTo>
                  <a:pt x="189" y="797"/>
                  <a:pt x="217" y="774"/>
                  <a:pt x="210" y="725"/>
                </a:cubicBezTo>
                <a:cubicBezTo>
                  <a:pt x="224" y="679"/>
                  <a:pt x="213" y="726"/>
                  <a:pt x="212" y="669"/>
                </a:cubicBezTo>
                <a:cubicBezTo>
                  <a:pt x="211" y="629"/>
                  <a:pt x="213" y="609"/>
                  <a:pt x="208" y="571"/>
                </a:cubicBezTo>
                <a:cubicBezTo>
                  <a:pt x="253" y="521"/>
                  <a:pt x="277" y="498"/>
                  <a:pt x="336" y="475"/>
                </a:cubicBezTo>
                <a:cubicBezTo>
                  <a:pt x="347" y="448"/>
                  <a:pt x="356" y="385"/>
                  <a:pt x="346" y="358"/>
                </a:cubicBezTo>
                <a:cubicBezTo>
                  <a:pt x="342" y="348"/>
                  <a:pt x="295" y="302"/>
                  <a:pt x="293" y="301"/>
                </a:cubicBezTo>
                <a:cubicBezTo>
                  <a:pt x="259" y="268"/>
                  <a:pt x="223" y="238"/>
                  <a:pt x="195" y="200"/>
                </a:cubicBezTo>
                <a:cubicBezTo>
                  <a:pt x="188" y="156"/>
                  <a:pt x="181" y="148"/>
                  <a:pt x="253" y="109"/>
                </a:cubicBezTo>
                <a:cubicBezTo>
                  <a:pt x="264" y="102"/>
                  <a:pt x="276" y="119"/>
                  <a:pt x="288" y="125"/>
                </a:cubicBezTo>
                <a:cubicBezTo>
                  <a:pt x="304" y="123"/>
                  <a:pt x="319" y="113"/>
                  <a:pt x="336" y="112"/>
                </a:cubicBezTo>
                <a:cubicBezTo>
                  <a:pt x="339" y="113"/>
                  <a:pt x="378" y="127"/>
                  <a:pt x="381" y="127"/>
                </a:cubicBezTo>
                <a:cubicBezTo>
                  <a:pt x="397" y="132"/>
                  <a:pt x="428" y="142"/>
                  <a:pt x="428" y="142"/>
                </a:cubicBezTo>
                <a:cubicBezTo>
                  <a:pt x="475" y="110"/>
                  <a:pt x="455" y="124"/>
                  <a:pt x="487" y="100"/>
                </a:cubicBezTo>
                <a:cubicBezTo>
                  <a:pt x="495" y="77"/>
                  <a:pt x="510" y="31"/>
                  <a:pt x="510" y="31"/>
                </a:cubicBezTo>
                <a:cubicBezTo>
                  <a:pt x="554" y="0"/>
                  <a:pt x="580" y="53"/>
                  <a:pt x="625" y="68"/>
                </a:cubicBezTo>
                <a:cubicBezTo>
                  <a:pt x="632" y="67"/>
                  <a:pt x="640" y="67"/>
                  <a:pt x="647" y="65"/>
                </a:cubicBezTo>
                <a:cubicBezTo>
                  <a:pt x="655" y="61"/>
                  <a:pt x="659" y="46"/>
                  <a:pt x="667" y="50"/>
                </a:cubicBezTo>
                <a:cubicBezTo>
                  <a:pt x="674" y="54"/>
                  <a:pt x="709" y="102"/>
                  <a:pt x="721" y="119"/>
                </a:cubicBezTo>
                <a:cubicBezTo>
                  <a:pt x="792" y="158"/>
                  <a:pt x="758" y="130"/>
                  <a:pt x="813" y="149"/>
                </a:cubicBezTo>
                <a:cubicBezTo>
                  <a:pt x="824" y="158"/>
                  <a:pt x="868" y="192"/>
                  <a:pt x="879" y="216"/>
                </a:cubicBezTo>
                <a:cubicBezTo>
                  <a:pt x="881" y="223"/>
                  <a:pt x="882" y="230"/>
                  <a:pt x="883" y="237"/>
                </a:cubicBezTo>
                <a:cubicBezTo>
                  <a:pt x="884" y="244"/>
                  <a:pt x="883" y="252"/>
                  <a:pt x="885" y="259"/>
                </a:cubicBezTo>
                <a:cubicBezTo>
                  <a:pt x="897" y="287"/>
                  <a:pt x="924" y="313"/>
                  <a:pt x="942" y="338"/>
                </a:cubicBezTo>
                <a:cubicBezTo>
                  <a:pt x="934" y="364"/>
                  <a:pt x="926" y="380"/>
                  <a:pt x="930" y="406"/>
                </a:cubicBezTo>
                <a:cubicBezTo>
                  <a:pt x="909" y="475"/>
                  <a:pt x="913" y="489"/>
                  <a:pt x="962" y="544"/>
                </a:cubicBezTo>
                <a:cubicBezTo>
                  <a:pt x="946" y="593"/>
                  <a:pt x="986" y="597"/>
                  <a:pt x="1029" y="621"/>
                </a:cubicBezTo>
                <a:cubicBezTo>
                  <a:pt x="1095" y="641"/>
                  <a:pt x="1012" y="620"/>
                  <a:pt x="1074" y="626"/>
                </a:cubicBezTo>
                <a:cubicBezTo>
                  <a:pt x="1096" y="628"/>
                  <a:pt x="1122" y="641"/>
                  <a:pt x="1143" y="648"/>
                </a:cubicBezTo>
                <a:cubicBezTo>
                  <a:pt x="1209" y="711"/>
                  <a:pt x="1169" y="699"/>
                  <a:pt x="1252" y="747"/>
                </a:cubicBezTo>
                <a:cubicBezTo>
                  <a:pt x="1325" y="750"/>
                  <a:pt x="1234" y="749"/>
                  <a:pt x="1305" y="738"/>
                </a:cubicBezTo>
                <a:cubicBezTo>
                  <a:pt x="1357" y="731"/>
                  <a:pt x="1416" y="785"/>
                  <a:pt x="1447" y="805"/>
                </a:cubicBezTo>
                <a:cubicBezTo>
                  <a:pt x="1512" y="808"/>
                  <a:pt x="1524" y="835"/>
                  <a:pt x="1580" y="883"/>
                </a:cubicBezTo>
                <a:cubicBezTo>
                  <a:pt x="1611" y="923"/>
                  <a:pt x="1642" y="964"/>
                  <a:pt x="1670" y="1007"/>
                </a:cubicBezTo>
                <a:cubicBezTo>
                  <a:pt x="1675" y="1034"/>
                  <a:pt x="1676" y="1046"/>
                  <a:pt x="1691" y="1069"/>
                </a:cubicBezTo>
                <a:cubicBezTo>
                  <a:pt x="1700" y="1082"/>
                  <a:pt x="1719" y="1109"/>
                  <a:pt x="1719" y="1109"/>
                </a:cubicBezTo>
                <a:cubicBezTo>
                  <a:pt x="1750" y="1128"/>
                  <a:pt x="1778" y="1150"/>
                  <a:pt x="1811" y="1167"/>
                </a:cubicBezTo>
                <a:cubicBezTo>
                  <a:pt x="1842" y="1183"/>
                  <a:pt x="1875" y="1150"/>
                  <a:pt x="1908" y="1163"/>
                </a:cubicBezTo>
                <a:cubicBezTo>
                  <a:pt x="1931" y="1147"/>
                  <a:pt x="1945" y="1145"/>
                  <a:pt x="1971" y="1142"/>
                </a:cubicBezTo>
                <a:cubicBezTo>
                  <a:pt x="2032" y="1097"/>
                  <a:pt x="2085" y="1163"/>
                  <a:pt x="2140" y="1199"/>
                </a:cubicBezTo>
                <a:cubicBezTo>
                  <a:pt x="2149" y="1199"/>
                  <a:pt x="2158" y="1199"/>
                  <a:pt x="2167" y="1200"/>
                </a:cubicBezTo>
                <a:cubicBezTo>
                  <a:pt x="2183" y="1203"/>
                  <a:pt x="2214" y="1214"/>
                  <a:pt x="2214" y="1214"/>
                </a:cubicBezTo>
                <a:cubicBezTo>
                  <a:pt x="2248" y="1209"/>
                  <a:pt x="2284" y="1191"/>
                  <a:pt x="2321" y="1199"/>
                </a:cubicBezTo>
                <a:cubicBezTo>
                  <a:pt x="2359" y="1207"/>
                  <a:pt x="2397" y="1229"/>
                  <a:pt x="2436" y="1235"/>
                </a:cubicBezTo>
                <a:cubicBezTo>
                  <a:pt x="2469" y="1240"/>
                  <a:pt x="2501" y="1230"/>
                  <a:pt x="2534" y="1232"/>
                </a:cubicBezTo>
                <a:cubicBezTo>
                  <a:pt x="2584" y="1289"/>
                  <a:pt x="2634" y="1350"/>
                  <a:pt x="2677" y="1412"/>
                </a:cubicBezTo>
                <a:cubicBezTo>
                  <a:pt x="2704" y="1428"/>
                  <a:pt x="2729" y="1445"/>
                  <a:pt x="2756" y="1460"/>
                </a:cubicBezTo>
                <a:cubicBezTo>
                  <a:pt x="2763" y="1464"/>
                  <a:pt x="2771" y="1470"/>
                  <a:pt x="2780" y="1469"/>
                </a:cubicBezTo>
                <a:cubicBezTo>
                  <a:pt x="2788" y="1468"/>
                  <a:pt x="2792" y="1458"/>
                  <a:pt x="2799" y="1454"/>
                </a:cubicBezTo>
                <a:cubicBezTo>
                  <a:pt x="2806" y="1452"/>
                  <a:pt x="2815" y="1453"/>
                  <a:pt x="2821" y="1451"/>
                </a:cubicBezTo>
                <a:cubicBezTo>
                  <a:pt x="2886" y="1430"/>
                  <a:pt x="2853" y="1425"/>
                  <a:pt x="2895" y="1440"/>
                </a:cubicBezTo>
                <a:cubicBezTo>
                  <a:pt x="2936" y="1433"/>
                  <a:pt x="2935" y="1428"/>
                  <a:pt x="2974" y="1488"/>
                </a:cubicBezTo>
                <a:cubicBezTo>
                  <a:pt x="2979" y="1495"/>
                  <a:pt x="2968" y="1503"/>
                  <a:pt x="2967" y="1511"/>
                </a:cubicBezTo>
                <a:cubicBezTo>
                  <a:pt x="2965" y="1534"/>
                  <a:pt x="2975" y="1556"/>
                  <a:pt x="2988" y="1573"/>
                </a:cubicBezTo>
                <a:cubicBezTo>
                  <a:pt x="3034" y="1556"/>
                  <a:pt x="3082" y="1544"/>
                  <a:pt x="3130" y="1535"/>
                </a:cubicBezTo>
                <a:cubicBezTo>
                  <a:pt x="3152" y="1520"/>
                  <a:pt x="3164" y="1508"/>
                  <a:pt x="3192" y="1504"/>
                </a:cubicBezTo>
                <a:cubicBezTo>
                  <a:pt x="3227" y="1477"/>
                  <a:pt x="3262" y="1411"/>
                  <a:pt x="3308" y="1399"/>
                </a:cubicBezTo>
                <a:cubicBezTo>
                  <a:pt x="3339" y="1390"/>
                  <a:pt x="3376" y="1413"/>
                  <a:pt x="3404" y="1422"/>
                </a:cubicBezTo>
                <a:cubicBezTo>
                  <a:pt x="3420" y="1419"/>
                  <a:pt x="3438" y="1424"/>
                  <a:pt x="3453" y="1420"/>
                </a:cubicBezTo>
                <a:cubicBezTo>
                  <a:pt x="3461" y="1418"/>
                  <a:pt x="3466" y="1409"/>
                  <a:pt x="3473" y="1406"/>
                </a:cubicBezTo>
                <a:cubicBezTo>
                  <a:pt x="3509" y="1389"/>
                  <a:pt x="3532" y="1386"/>
                  <a:pt x="3568" y="1380"/>
                </a:cubicBezTo>
                <a:cubicBezTo>
                  <a:pt x="3590" y="1377"/>
                  <a:pt x="3636" y="1392"/>
                  <a:pt x="3636" y="1392"/>
                </a:cubicBezTo>
                <a:cubicBezTo>
                  <a:pt x="3656" y="1414"/>
                  <a:pt x="3673" y="1436"/>
                  <a:pt x="3690" y="1460"/>
                </a:cubicBezTo>
                <a:cubicBezTo>
                  <a:pt x="3696" y="1511"/>
                  <a:pt x="3699" y="1522"/>
                  <a:pt x="3728" y="1565"/>
                </a:cubicBezTo>
                <a:cubicBezTo>
                  <a:pt x="3764" y="1576"/>
                  <a:pt x="3785" y="1562"/>
                  <a:pt x="3820" y="1555"/>
                </a:cubicBezTo>
                <a:cubicBezTo>
                  <a:pt x="3842" y="1541"/>
                  <a:pt x="3864" y="1533"/>
                  <a:pt x="3886" y="1518"/>
                </a:cubicBezTo>
                <a:cubicBezTo>
                  <a:pt x="3914" y="1490"/>
                  <a:pt x="3941" y="1463"/>
                  <a:pt x="3973" y="1439"/>
                </a:cubicBezTo>
                <a:cubicBezTo>
                  <a:pt x="3986" y="1430"/>
                  <a:pt x="4013" y="1411"/>
                  <a:pt x="4013" y="1411"/>
                </a:cubicBezTo>
                <a:cubicBezTo>
                  <a:pt x="4054" y="1365"/>
                  <a:pt x="4072" y="1334"/>
                  <a:pt x="4132" y="1327"/>
                </a:cubicBezTo>
                <a:cubicBezTo>
                  <a:pt x="4162" y="1304"/>
                  <a:pt x="4207" y="1292"/>
                  <a:pt x="4246" y="1288"/>
                </a:cubicBezTo>
                <a:cubicBezTo>
                  <a:pt x="4276" y="1266"/>
                  <a:pt x="4303" y="1267"/>
                  <a:pt x="4338" y="1279"/>
                </a:cubicBezTo>
                <a:cubicBezTo>
                  <a:pt x="4393" y="1269"/>
                  <a:pt x="4427" y="1324"/>
                  <a:pt x="4456" y="1366"/>
                </a:cubicBezTo>
                <a:cubicBezTo>
                  <a:pt x="4454" y="1408"/>
                  <a:pt x="4451" y="1449"/>
                  <a:pt x="4459" y="1491"/>
                </a:cubicBezTo>
                <a:cubicBezTo>
                  <a:pt x="4440" y="1546"/>
                  <a:pt x="4452" y="1549"/>
                  <a:pt x="4453" y="1602"/>
                </a:cubicBezTo>
                <a:cubicBezTo>
                  <a:pt x="4454" y="1627"/>
                  <a:pt x="4438" y="1676"/>
                  <a:pt x="4438" y="1676"/>
                </a:cubicBezTo>
                <a:cubicBezTo>
                  <a:pt x="4421" y="1702"/>
                  <a:pt x="4321" y="1845"/>
                  <a:pt x="4317" y="1891"/>
                </a:cubicBezTo>
                <a:cubicBezTo>
                  <a:pt x="4315" y="1912"/>
                  <a:pt x="4323" y="1917"/>
                  <a:pt x="4335" y="1933"/>
                </a:cubicBezTo>
                <a:cubicBezTo>
                  <a:pt x="4338" y="1960"/>
                  <a:pt x="4349" y="1972"/>
                  <a:pt x="4365" y="1994"/>
                </a:cubicBezTo>
                <a:cubicBezTo>
                  <a:pt x="4370" y="2022"/>
                  <a:pt x="4222" y="2078"/>
                  <a:pt x="4222" y="2106"/>
                </a:cubicBezTo>
                <a:cubicBezTo>
                  <a:pt x="4224" y="2165"/>
                  <a:pt x="4147" y="2145"/>
                  <a:pt x="4130" y="2198"/>
                </a:cubicBezTo>
                <a:cubicBezTo>
                  <a:pt x="4128" y="2236"/>
                  <a:pt x="4132" y="2281"/>
                  <a:pt x="4115" y="2328"/>
                </a:cubicBezTo>
                <a:cubicBezTo>
                  <a:pt x="4098" y="2375"/>
                  <a:pt x="4054" y="2441"/>
                  <a:pt x="4030" y="2482"/>
                </a:cubicBezTo>
                <a:cubicBezTo>
                  <a:pt x="3998" y="2528"/>
                  <a:pt x="3997" y="2545"/>
                  <a:pt x="3969" y="2574"/>
                </a:cubicBezTo>
                <a:cubicBezTo>
                  <a:pt x="3942" y="2611"/>
                  <a:pt x="3895" y="2686"/>
                  <a:pt x="3865" y="2703"/>
                </a:cubicBezTo>
                <a:cubicBezTo>
                  <a:pt x="3848" y="2706"/>
                  <a:pt x="3803" y="2682"/>
                  <a:pt x="3789" y="2676"/>
                </a:cubicBezTo>
                <a:cubicBezTo>
                  <a:pt x="3766" y="2679"/>
                  <a:pt x="3741" y="2681"/>
                  <a:pt x="3720" y="2692"/>
                </a:cubicBezTo>
                <a:cubicBezTo>
                  <a:pt x="3689" y="2709"/>
                  <a:pt x="3674" y="2733"/>
                  <a:pt x="3639" y="2737"/>
                </a:cubicBezTo>
                <a:cubicBezTo>
                  <a:pt x="3587" y="2776"/>
                  <a:pt x="3517" y="2739"/>
                  <a:pt x="3465" y="2715"/>
                </a:cubicBezTo>
                <a:cubicBezTo>
                  <a:pt x="3430" y="2719"/>
                  <a:pt x="3431" y="2702"/>
                  <a:pt x="3401" y="2725"/>
                </a:cubicBezTo>
                <a:cubicBezTo>
                  <a:pt x="3362" y="2786"/>
                  <a:pt x="3332" y="2836"/>
                  <a:pt x="3276" y="2881"/>
                </a:cubicBezTo>
                <a:cubicBezTo>
                  <a:pt x="3269" y="2905"/>
                  <a:pt x="3261" y="2927"/>
                  <a:pt x="3254" y="2951"/>
                </a:cubicBezTo>
                <a:cubicBezTo>
                  <a:pt x="3201" y="2987"/>
                  <a:pt x="3102" y="2926"/>
                  <a:pt x="3054" y="2898"/>
                </a:cubicBezTo>
                <a:cubicBezTo>
                  <a:pt x="3033" y="2880"/>
                  <a:pt x="3009" y="2864"/>
                  <a:pt x="2990" y="2843"/>
                </a:cubicBezTo>
                <a:cubicBezTo>
                  <a:pt x="2986" y="2837"/>
                  <a:pt x="2989" y="2827"/>
                  <a:pt x="2987" y="2821"/>
                </a:cubicBezTo>
                <a:cubicBezTo>
                  <a:pt x="2975" y="2793"/>
                  <a:pt x="2949" y="2767"/>
                  <a:pt x="2931" y="2742"/>
                </a:cubicBezTo>
                <a:cubicBezTo>
                  <a:pt x="2895" y="2730"/>
                  <a:pt x="2852" y="2737"/>
                  <a:pt x="2816" y="2743"/>
                </a:cubicBezTo>
                <a:cubicBezTo>
                  <a:pt x="2801" y="2767"/>
                  <a:pt x="2786" y="2791"/>
                  <a:pt x="2772" y="2816"/>
                </a:cubicBezTo>
                <a:cubicBezTo>
                  <a:pt x="2768" y="2823"/>
                  <a:pt x="2769" y="2832"/>
                  <a:pt x="2764" y="2838"/>
                </a:cubicBezTo>
                <a:cubicBezTo>
                  <a:pt x="2750" y="2858"/>
                  <a:pt x="2743" y="2851"/>
                  <a:pt x="2723" y="2856"/>
                </a:cubicBezTo>
                <a:cubicBezTo>
                  <a:pt x="2685" y="2867"/>
                  <a:pt x="2646" y="2880"/>
                  <a:pt x="2606" y="2885"/>
                </a:cubicBezTo>
                <a:cubicBezTo>
                  <a:pt x="2581" y="2904"/>
                  <a:pt x="2553" y="2921"/>
                  <a:pt x="2528" y="2941"/>
                </a:cubicBezTo>
                <a:cubicBezTo>
                  <a:pt x="2493" y="2903"/>
                  <a:pt x="2465" y="2866"/>
                  <a:pt x="2428" y="2830"/>
                </a:cubicBezTo>
                <a:cubicBezTo>
                  <a:pt x="2385" y="2836"/>
                  <a:pt x="2423" y="2823"/>
                  <a:pt x="2399" y="2856"/>
                </a:cubicBezTo>
                <a:cubicBezTo>
                  <a:pt x="2385" y="2875"/>
                  <a:pt x="2352" y="2880"/>
                  <a:pt x="2333" y="2894"/>
                </a:cubicBezTo>
                <a:cubicBezTo>
                  <a:pt x="2327" y="2899"/>
                  <a:pt x="2322" y="2907"/>
                  <a:pt x="2314" y="2908"/>
                </a:cubicBezTo>
                <a:cubicBezTo>
                  <a:pt x="2305" y="2909"/>
                  <a:pt x="2299" y="2903"/>
                  <a:pt x="2290" y="2901"/>
                </a:cubicBezTo>
                <a:cubicBezTo>
                  <a:pt x="2281" y="2892"/>
                  <a:pt x="2246" y="2862"/>
                  <a:pt x="2238" y="2842"/>
                </a:cubicBezTo>
                <a:cubicBezTo>
                  <a:pt x="2227" y="2818"/>
                  <a:pt x="2226" y="2798"/>
                  <a:pt x="2210" y="2775"/>
                </a:cubicBezTo>
                <a:cubicBezTo>
                  <a:pt x="2196" y="2771"/>
                  <a:pt x="2175" y="2762"/>
                  <a:pt x="2160" y="2766"/>
                </a:cubicBezTo>
                <a:cubicBezTo>
                  <a:pt x="2124" y="2776"/>
                  <a:pt x="2146" y="2802"/>
                  <a:pt x="2097" y="2787"/>
                </a:cubicBezTo>
                <a:cubicBezTo>
                  <a:pt x="2070" y="2760"/>
                  <a:pt x="2046" y="2735"/>
                  <a:pt x="2024" y="2705"/>
                </a:cubicBezTo>
                <a:cubicBezTo>
                  <a:pt x="2004" y="2693"/>
                  <a:pt x="1985" y="2678"/>
                  <a:pt x="1964" y="2670"/>
                </a:cubicBezTo>
                <a:cubicBezTo>
                  <a:pt x="1946" y="2663"/>
                  <a:pt x="1914" y="2685"/>
                  <a:pt x="1895" y="2686"/>
                </a:cubicBezTo>
                <a:cubicBezTo>
                  <a:pt x="1858" y="2688"/>
                  <a:pt x="1825" y="2672"/>
                  <a:pt x="1792" y="2658"/>
                </a:cubicBezTo>
                <a:cubicBezTo>
                  <a:pt x="1758" y="2684"/>
                  <a:pt x="1789" y="2668"/>
                  <a:pt x="1749" y="2665"/>
                </a:cubicBezTo>
                <a:cubicBezTo>
                  <a:pt x="1687" y="2660"/>
                  <a:pt x="1714" y="2666"/>
                  <a:pt x="1637" y="2621"/>
                </a:cubicBezTo>
                <a:cubicBezTo>
                  <a:pt x="1620" y="2641"/>
                  <a:pt x="1605" y="2662"/>
                  <a:pt x="1586" y="2679"/>
                </a:cubicBezTo>
                <a:cubicBezTo>
                  <a:pt x="1574" y="2690"/>
                  <a:pt x="1546" y="2707"/>
                  <a:pt x="1546" y="2707"/>
                </a:cubicBezTo>
                <a:cubicBezTo>
                  <a:pt x="1541" y="2722"/>
                  <a:pt x="1535" y="2757"/>
                  <a:pt x="1510" y="2756"/>
                </a:cubicBezTo>
                <a:cubicBezTo>
                  <a:pt x="1497" y="2755"/>
                  <a:pt x="1492" y="2738"/>
                  <a:pt x="1483" y="2728"/>
                </a:cubicBezTo>
                <a:cubicBezTo>
                  <a:pt x="1470" y="2712"/>
                  <a:pt x="1444" y="2679"/>
                  <a:pt x="1444" y="2679"/>
                </a:cubicBezTo>
                <a:cubicBezTo>
                  <a:pt x="1412" y="2669"/>
                  <a:pt x="1388" y="2677"/>
                  <a:pt x="1355" y="2681"/>
                </a:cubicBezTo>
                <a:cubicBezTo>
                  <a:pt x="1325" y="2703"/>
                  <a:pt x="1323" y="2692"/>
                  <a:pt x="1290" y="2680"/>
                </a:cubicBezTo>
                <a:cubicBezTo>
                  <a:pt x="1289" y="2678"/>
                  <a:pt x="1262" y="2644"/>
                  <a:pt x="1262" y="2641"/>
                </a:cubicBezTo>
                <a:cubicBezTo>
                  <a:pt x="1261" y="2632"/>
                  <a:pt x="1268" y="2626"/>
                  <a:pt x="1269" y="2618"/>
                </a:cubicBezTo>
                <a:cubicBezTo>
                  <a:pt x="1275" y="2584"/>
                  <a:pt x="1287" y="2555"/>
                  <a:pt x="1282" y="2522"/>
                </a:cubicBezTo>
                <a:cubicBezTo>
                  <a:pt x="1294" y="2483"/>
                  <a:pt x="1309" y="2462"/>
                  <a:pt x="1284" y="2429"/>
                </a:cubicBezTo>
                <a:cubicBezTo>
                  <a:pt x="1216" y="2425"/>
                  <a:pt x="1242" y="2439"/>
                  <a:pt x="1202" y="2397"/>
                </a:cubicBezTo>
                <a:cubicBezTo>
                  <a:pt x="1195" y="2348"/>
                  <a:pt x="1197" y="2395"/>
                  <a:pt x="1234" y="2315"/>
                </a:cubicBezTo>
                <a:cubicBezTo>
                  <a:pt x="1244" y="2293"/>
                  <a:pt x="1249" y="2269"/>
                  <a:pt x="1256" y="2246"/>
                </a:cubicBezTo>
                <a:cubicBezTo>
                  <a:pt x="1261" y="2231"/>
                  <a:pt x="1277" y="2215"/>
                  <a:pt x="1271" y="2199"/>
                </a:cubicBezTo>
                <a:cubicBezTo>
                  <a:pt x="1259" y="2167"/>
                  <a:pt x="1239" y="2141"/>
                  <a:pt x="1219" y="2114"/>
                </a:cubicBezTo>
                <a:cubicBezTo>
                  <a:pt x="1214" y="2075"/>
                  <a:pt x="1179" y="2070"/>
                  <a:pt x="1145" y="2060"/>
                </a:cubicBezTo>
                <a:cubicBezTo>
                  <a:pt x="1094" y="2066"/>
                  <a:pt x="1119" y="2042"/>
                  <a:pt x="1121" y="2014"/>
                </a:cubicBezTo>
                <a:cubicBezTo>
                  <a:pt x="1123" y="1993"/>
                  <a:pt x="1115" y="1989"/>
                  <a:pt x="1104" y="1973"/>
                </a:cubicBezTo>
                <a:cubicBezTo>
                  <a:pt x="1075" y="1963"/>
                  <a:pt x="1061" y="1963"/>
                  <a:pt x="1044" y="1937"/>
                </a:cubicBezTo>
                <a:cubicBezTo>
                  <a:pt x="1044" y="1923"/>
                  <a:pt x="1052" y="1900"/>
                  <a:pt x="1032" y="1890"/>
                </a:cubicBezTo>
                <a:cubicBezTo>
                  <a:pt x="1017" y="1883"/>
                  <a:pt x="998" y="1895"/>
                  <a:pt x="982" y="1892"/>
                </a:cubicBezTo>
                <a:cubicBezTo>
                  <a:pt x="931" y="1883"/>
                  <a:pt x="916" y="1875"/>
                  <a:pt x="865" y="1845"/>
                </a:cubicBezTo>
                <a:cubicBezTo>
                  <a:pt x="855" y="1841"/>
                  <a:pt x="844" y="1840"/>
                  <a:pt x="835" y="1833"/>
                </a:cubicBezTo>
                <a:cubicBezTo>
                  <a:pt x="824" y="1822"/>
                  <a:pt x="819" y="1804"/>
                  <a:pt x="808" y="1793"/>
                </a:cubicBezTo>
                <a:cubicBezTo>
                  <a:pt x="790" y="1777"/>
                  <a:pt x="774" y="1761"/>
                  <a:pt x="756" y="1746"/>
                </a:cubicBezTo>
                <a:cubicBezTo>
                  <a:pt x="773" y="1691"/>
                  <a:pt x="781" y="1712"/>
                  <a:pt x="757" y="1680"/>
                </a:cubicBezTo>
                <a:cubicBezTo>
                  <a:pt x="751" y="1628"/>
                  <a:pt x="610" y="1752"/>
                  <a:pt x="621" y="1690"/>
                </a:cubicBezTo>
                <a:cubicBezTo>
                  <a:pt x="631" y="1638"/>
                  <a:pt x="652" y="1635"/>
                  <a:pt x="621" y="1606"/>
                </a:cubicBezTo>
                <a:cubicBezTo>
                  <a:pt x="602" y="1576"/>
                  <a:pt x="640" y="1466"/>
                  <a:pt x="607" y="1456"/>
                </a:cubicBezTo>
                <a:cubicBezTo>
                  <a:pt x="591" y="1457"/>
                  <a:pt x="574" y="1451"/>
                  <a:pt x="558" y="1457"/>
                </a:cubicBezTo>
                <a:cubicBezTo>
                  <a:pt x="548" y="1460"/>
                  <a:pt x="544" y="1475"/>
                  <a:pt x="534" y="1478"/>
                </a:cubicBezTo>
                <a:cubicBezTo>
                  <a:pt x="521" y="1482"/>
                  <a:pt x="478" y="1459"/>
                  <a:pt x="465" y="1455"/>
                </a:cubicBezTo>
                <a:cubicBezTo>
                  <a:pt x="401" y="1463"/>
                  <a:pt x="488" y="1456"/>
                  <a:pt x="420" y="1451"/>
                </a:cubicBezTo>
                <a:cubicBezTo>
                  <a:pt x="399" y="1449"/>
                  <a:pt x="370" y="1460"/>
                  <a:pt x="351" y="1467"/>
                </a:cubicBezTo>
                <a:cubicBezTo>
                  <a:pt x="345" y="1459"/>
                  <a:pt x="334" y="1452"/>
                  <a:pt x="331" y="1442"/>
                </a:cubicBezTo>
                <a:cubicBezTo>
                  <a:pt x="322" y="1417"/>
                  <a:pt x="345" y="1389"/>
                  <a:pt x="341" y="1364"/>
                </a:cubicBezTo>
                <a:cubicBezTo>
                  <a:pt x="336" y="1335"/>
                  <a:pt x="326" y="1299"/>
                  <a:pt x="311" y="1275"/>
                </a:cubicBezTo>
                <a:cubicBezTo>
                  <a:pt x="325" y="1234"/>
                  <a:pt x="319" y="1270"/>
                  <a:pt x="303" y="1233"/>
                </a:cubicBezTo>
                <a:cubicBezTo>
                  <a:pt x="301" y="1226"/>
                  <a:pt x="303" y="1218"/>
                  <a:pt x="301" y="1211"/>
                </a:cubicBezTo>
                <a:cubicBezTo>
                  <a:pt x="287" y="1180"/>
                  <a:pt x="255" y="1162"/>
                  <a:pt x="229" y="1139"/>
                </a:cubicBezTo>
                <a:cubicBezTo>
                  <a:pt x="144" y="1086"/>
                  <a:pt x="143" y="1067"/>
                  <a:pt x="66" y="1077"/>
                </a:cubicBezTo>
                <a:cubicBezTo>
                  <a:pt x="59" y="1082"/>
                  <a:pt x="55" y="1093"/>
                  <a:pt x="46" y="1091"/>
                </a:cubicBezTo>
                <a:cubicBezTo>
                  <a:pt x="39" y="1088"/>
                  <a:pt x="46" y="1076"/>
                  <a:pt x="42" y="1069"/>
                </a:cubicBezTo>
                <a:cubicBezTo>
                  <a:pt x="36" y="1057"/>
                  <a:pt x="12" y="1025"/>
                  <a:pt x="0" y="1010"/>
                </a:cubicBezTo>
                <a:cubicBezTo>
                  <a:pt x="3" y="1002"/>
                  <a:pt x="2" y="993"/>
                  <a:pt x="7" y="987"/>
                </a:cubicBezTo>
                <a:cubicBezTo>
                  <a:pt x="36" y="956"/>
                  <a:pt x="92" y="927"/>
                  <a:pt x="128" y="903"/>
                </a:cubicBezTo>
                <a:cubicBezTo>
                  <a:pt x="147" y="890"/>
                  <a:pt x="151" y="862"/>
                  <a:pt x="162" y="842"/>
                </a:cubicBezTo>
                <a:close/>
              </a:path>
            </a:pathLst>
          </a:custGeom>
          <a:solidFill>
            <a:srgbClr val="CCFF99"/>
          </a:solidFill>
          <a:ln w="38100" cap="flat" cmpd="sng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37" name="Freeform 45"/>
          <p:cNvSpPr>
            <a:spLocks/>
          </p:cNvSpPr>
          <p:nvPr/>
        </p:nvSpPr>
        <p:spPr bwMode="auto">
          <a:xfrm rot="2177044">
            <a:off x="1304925" y="1743075"/>
            <a:ext cx="939800" cy="3556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77" y="223"/>
              </a:cxn>
              <a:cxn ang="0">
                <a:pos x="185" y="215"/>
              </a:cxn>
              <a:cxn ang="0">
                <a:pos x="200" y="192"/>
              </a:cxn>
              <a:cxn ang="0">
                <a:pos x="269" y="176"/>
              </a:cxn>
              <a:cxn ang="0">
                <a:pos x="284" y="153"/>
              </a:cxn>
              <a:cxn ang="0">
                <a:pos x="300" y="107"/>
              </a:cxn>
              <a:cxn ang="0">
                <a:pos x="377" y="0"/>
              </a:cxn>
              <a:cxn ang="0">
                <a:pos x="469" y="61"/>
              </a:cxn>
              <a:cxn ang="0">
                <a:pos x="561" y="161"/>
              </a:cxn>
              <a:cxn ang="0">
                <a:pos x="592" y="200"/>
              </a:cxn>
            </a:cxnLst>
            <a:rect l="0" t="0" r="r" b="b"/>
            <a:pathLst>
              <a:path w="592" h="224">
                <a:moveTo>
                  <a:pt x="0" y="176"/>
                </a:moveTo>
                <a:cubicBezTo>
                  <a:pt x="45" y="192"/>
                  <a:pt x="47" y="191"/>
                  <a:pt x="77" y="223"/>
                </a:cubicBezTo>
                <a:cubicBezTo>
                  <a:pt x="113" y="220"/>
                  <a:pt x="150" y="224"/>
                  <a:pt x="185" y="215"/>
                </a:cubicBezTo>
                <a:cubicBezTo>
                  <a:pt x="194" y="213"/>
                  <a:pt x="192" y="196"/>
                  <a:pt x="200" y="192"/>
                </a:cubicBezTo>
                <a:cubicBezTo>
                  <a:pt x="221" y="181"/>
                  <a:pt x="247" y="184"/>
                  <a:pt x="269" y="176"/>
                </a:cubicBezTo>
                <a:cubicBezTo>
                  <a:pt x="274" y="168"/>
                  <a:pt x="280" y="161"/>
                  <a:pt x="284" y="153"/>
                </a:cubicBezTo>
                <a:cubicBezTo>
                  <a:pt x="291" y="138"/>
                  <a:pt x="300" y="107"/>
                  <a:pt x="300" y="107"/>
                </a:cubicBezTo>
                <a:cubicBezTo>
                  <a:pt x="276" y="39"/>
                  <a:pt x="333" y="29"/>
                  <a:pt x="377" y="0"/>
                </a:cubicBezTo>
                <a:cubicBezTo>
                  <a:pt x="437" y="13"/>
                  <a:pt x="429" y="24"/>
                  <a:pt x="469" y="61"/>
                </a:cubicBezTo>
                <a:cubicBezTo>
                  <a:pt x="485" y="113"/>
                  <a:pt x="508" y="143"/>
                  <a:pt x="561" y="161"/>
                </a:cubicBezTo>
                <a:cubicBezTo>
                  <a:pt x="567" y="177"/>
                  <a:pt x="571" y="200"/>
                  <a:pt x="592" y="20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38" name="Freeform 46"/>
          <p:cNvSpPr>
            <a:spLocks/>
          </p:cNvSpPr>
          <p:nvPr/>
        </p:nvSpPr>
        <p:spPr bwMode="auto">
          <a:xfrm rot="2177044">
            <a:off x="871538" y="2892425"/>
            <a:ext cx="755650" cy="293688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30" y="92"/>
              </a:cxn>
              <a:cxn ang="0">
                <a:pos x="46" y="77"/>
              </a:cxn>
              <a:cxn ang="0">
                <a:pos x="107" y="39"/>
              </a:cxn>
              <a:cxn ang="0">
                <a:pos x="153" y="46"/>
              </a:cxn>
              <a:cxn ang="0">
                <a:pos x="169" y="62"/>
              </a:cxn>
              <a:cxn ang="0">
                <a:pos x="238" y="100"/>
              </a:cxn>
              <a:cxn ang="0">
                <a:pos x="291" y="85"/>
              </a:cxn>
              <a:cxn ang="0">
                <a:pos x="307" y="69"/>
              </a:cxn>
              <a:cxn ang="0">
                <a:pos x="476" y="0"/>
              </a:cxn>
            </a:cxnLst>
            <a:rect l="0" t="0" r="r" b="b"/>
            <a:pathLst>
              <a:path w="476" h="185">
                <a:moveTo>
                  <a:pt x="0" y="185"/>
                </a:moveTo>
                <a:cubicBezTo>
                  <a:pt x="28" y="155"/>
                  <a:pt x="16" y="129"/>
                  <a:pt x="30" y="92"/>
                </a:cubicBezTo>
                <a:cubicBezTo>
                  <a:pt x="33" y="85"/>
                  <a:pt x="41" y="83"/>
                  <a:pt x="46" y="77"/>
                </a:cubicBezTo>
                <a:cubicBezTo>
                  <a:pt x="71" y="47"/>
                  <a:pt x="69" y="51"/>
                  <a:pt x="107" y="39"/>
                </a:cubicBezTo>
                <a:cubicBezTo>
                  <a:pt x="122" y="41"/>
                  <a:pt x="138" y="41"/>
                  <a:pt x="153" y="46"/>
                </a:cubicBezTo>
                <a:cubicBezTo>
                  <a:pt x="160" y="49"/>
                  <a:pt x="163" y="58"/>
                  <a:pt x="169" y="62"/>
                </a:cubicBezTo>
                <a:cubicBezTo>
                  <a:pt x="210" y="92"/>
                  <a:pt x="203" y="88"/>
                  <a:pt x="238" y="100"/>
                </a:cubicBezTo>
                <a:cubicBezTo>
                  <a:pt x="238" y="100"/>
                  <a:pt x="287" y="87"/>
                  <a:pt x="291" y="85"/>
                </a:cubicBezTo>
                <a:cubicBezTo>
                  <a:pt x="297" y="81"/>
                  <a:pt x="301" y="73"/>
                  <a:pt x="307" y="69"/>
                </a:cubicBezTo>
                <a:cubicBezTo>
                  <a:pt x="354" y="34"/>
                  <a:pt x="416" y="0"/>
                  <a:pt x="476" y="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39" name="Freeform 47"/>
          <p:cNvSpPr>
            <a:spLocks/>
          </p:cNvSpPr>
          <p:nvPr/>
        </p:nvSpPr>
        <p:spPr bwMode="auto">
          <a:xfrm>
            <a:off x="3681413" y="3735388"/>
            <a:ext cx="3916362" cy="1725612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72" y="101"/>
              </a:cxn>
              <a:cxn ang="0">
                <a:pos x="178" y="7"/>
              </a:cxn>
              <a:cxn ang="0">
                <a:pos x="228" y="5"/>
              </a:cxn>
              <a:cxn ang="0">
                <a:pos x="343" y="42"/>
              </a:cxn>
              <a:cxn ang="0">
                <a:pos x="389" y="57"/>
              </a:cxn>
              <a:cxn ang="0">
                <a:pos x="399" y="83"/>
              </a:cxn>
              <a:cxn ang="0">
                <a:pos x="439" y="132"/>
              </a:cxn>
              <a:cxn ang="0">
                <a:pos x="458" y="184"/>
              </a:cxn>
              <a:cxn ang="0">
                <a:pos x="460" y="233"/>
              </a:cxn>
              <a:cxn ang="0">
                <a:pos x="359" y="501"/>
              </a:cxn>
              <a:cxn ang="0">
                <a:pos x="485" y="537"/>
              </a:cxn>
              <a:cxn ang="0">
                <a:pos x="620" y="483"/>
              </a:cxn>
              <a:cxn ang="0">
                <a:pos x="693" y="423"/>
              </a:cxn>
              <a:cxn ang="0">
                <a:pos x="716" y="431"/>
              </a:cxn>
              <a:cxn ang="0">
                <a:pos x="793" y="467"/>
              </a:cxn>
              <a:cxn ang="0">
                <a:pos x="779" y="514"/>
              </a:cxn>
              <a:cxn ang="0">
                <a:pos x="771" y="537"/>
              </a:cxn>
              <a:cxn ang="0">
                <a:pos x="784" y="557"/>
              </a:cxn>
              <a:cxn ang="0">
                <a:pos x="903" y="539"/>
              </a:cxn>
              <a:cxn ang="0">
                <a:pos x="922" y="525"/>
              </a:cxn>
              <a:cxn ang="0">
                <a:pos x="943" y="549"/>
              </a:cxn>
              <a:cxn ang="0">
                <a:pos x="899" y="622"/>
              </a:cxn>
              <a:cxn ang="0">
                <a:pos x="929" y="634"/>
              </a:cxn>
              <a:cxn ang="0">
                <a:pos x="956" y="636"/>
              </a:cxn>
              <a:cxn ang="0">
                <a:pos x="948" y="658"/>
              </a:cxn>
              <a:cxn ang="0">
                <a:pos x="971" y="665"/>
              </a:cxn>
              <a:cxn ang="0">
                <a:pos x="991" y="652"/>
              </a:cxn>
              <a:cxn ang="0">
                <a:pos x="1039" y="639"/>
              </a:cxn>
              <a:cxn ang="0">
                <a:pos x="1106" y="612"/>
              </a:cxn>
              <a:cxn ang="0">
                <a:pos x="1179" y="618"/>
              </a:cxn>
              <a:cxn ang="0">
                <a:pos x="1280" y="597"/>
              </a:cxn>
              <a:cxn ang="0">
                <a:pos x="1341" y="564"/>
              </a:cxn>
              <a:cxn ang="0">
                <a:pos x="1393" y="584"/>
              </a:cxn>
              <a:cxn ang="0">
                <a:pos x="1415" y="582"/>
              </a:cxn>
              <a:cxn ang="0">
                <a:pos x="1438" y="589"/>
              </a:cxn>
              <a:cxn ang="0">
                <a:pos x="1503" y="551"/>
              </a:cxn>
              <a:cxn ang="0">
                <a:pos x="1557" y="543"/>
              </a:cxn>
              <a:cxn ang="0">
                <a:pos x="1600" y="575"/>
              </a:cxn>
              <a:cxn ang="0">
                <a:pos x="1620" y="561"/>
              </a:cxn>
              <a:cxn ang="0">
                <a:pos x="1650" y="573"/>
              </a:cxn>
              <a:cxn ang="0">
                <a:pos x="1716" y="573"/>
              </a:cxn>
              <a:cxn ang="0">
                <a:pos x="1722" y="616"/>
              </a:cxn>
              <a:cxn ang="0">
                <a:pos x="1819" y="744"/>
              </a:cxn>
              <a:cxn ang="0">
                <a:pos x="1891" y="788"/>
              </a:cxn>
              <a:cxn ang="0">
                <a:pos x="1920" y="828"/>
              </a:cxn>
              <a:cxn ang="0">
                <a:pos x="1929" y="854"/>
              </a:cxn>
              <a:cxn ang="0">
                <a:pos x="1957" y="894"/>
              </a:cxn>
              <a:cxn ang="0">
                <a:pos x="2041" y="936"/>
              </a:cxn>
              <a:cxn ang="0">
                <a:pos x="2083" y="930"/>
              </a:cxn>
              <a:cxn ang="0">
                <a:pos x="2171" y="889"/>
              </a:cxn>
              <a:cxn ang="0">
                <a:pos x="2222" y="897"/>
              </a:cxn>
              <a:cxn ang="0">
                <a:pos x="2282" y="979"/>
              </a:cxn>
              <a:cxn ang="0">
                <a:pos x="2390" y="1018"/>
              </a:cxn>
              <a:cxn ang="0">
                <a:pos x="2467" y="1087"/>
              </a:cxn>
            </a:cxnLst>
            <a:rect l="0" t="0" r="r" b="b"/>
            <a:pathLst>
              <a:path w="2467" h="1087">
                <a:moveTo>
                  <a:pt x="0" y="95"/>
                </a:moveTo>
                <a:cubicBezTo>
                  <a:pt x="31" y="83"/>
                  <a:pt x="41" y="89"/>
                  <a:pt x="72" y="101"/>
                </a:cubicBezTo>
                <a:cubicBezTo>
                  <a:pt x="126" y="91"/>
                  <a:pt x="136" y="44"/>
                  <a:pt x="178" y="7"/>
                </a:cubicBezTo>
                <a:cubicBezTo>
                  <a:pt x="185" y="0"/>
                  <a:pt x="221" y="6"/>
                  <a:pt x="228" y="5"/>
                </a:cubicBezTo>
                <a:cubicBezTo>
                  <a:pt x="287" y="2"/>
                  <a:pt x="275" y="2"/>
                  <a:pt x="343" y="42"/>
                </a:cubicBezTo>
                <a:cubicBezTo>
                  <a:pt x="359" y="47"/>
                  <a:pt x="378" y="46"/>
                  <a:pt x="389" y="57"/>
                </a:cubicBezTo>
                <a:cubicBezTo>
                  <a:pt x="396" y="63"/>
                  <a:pt x="395" y="75"/>
                  <a:pt x="399" y="83"/>
                </a:cubicBezTo>
                <a:cubicBezTo>
                  <a:pt x="408" y="99"/>
                  <a:pt x="428" y="120"/>
                  <a:pt x="439" y="132"/>
                </a:cubicBezTo>
                <a:cubicBezTo>
                  <a:pt x="486" y="147"/>
                  <a:pt x="462" y="150"/>
                  <a:pt x="458" y="184"/>
                </a:cubicBezTo>
                <a:cubicBezTo>
                  <a:pt x="456" y="200"/>
                  <a:pt x="461" y="216"/>
                  <a:pt x="460" y="233"/>
                </a:cubicBezTo>
                <a:cubicBezTo>
                  <a:pt x="390" y="318"/>
                  <a:pt x="317" y="390"/>
                  <a:pt x="359" y="501"/>
                </a:cubicBezTo>
                <a:cubicBezTo>
                  <a:pt x="434" y="548"/>
                  <a:pt x="422" y="560"/>
                  <a:pt x="485" y="537"/>
                </a:cubicBezTo>
                <a:cubicBezTo>
                  <a:pt x="543" y="471"/>
                  <a:pt x="542" y="452"/>
                  <a:pt x="620" y="483"/>
                </a:cubicBezTo>
                <a:cubicBezTo>
                  <a:pt x="632" y="474"/>
                  <a:pt x="690" y="424"/>
                  <a:pt x="693" y="423"/>
                </a:cubicBezTo>
                <a:cubicBezTo>
                  <a:pt x="700" y="419"/>
                  <a:pt x="708" y="428"/>
                  <a:pt x="716" y="431"/>
                </a:cubicBezTo>
                <a:cubicBezTo>
                  <a:pt x="754" y="424"/>
                  <a:pt x="767" y="440"/>
                  <a:pt x="793" y="467"/>
                </a:cubicBezTo>
                <a:cubicBezTo>
                  <a:pt x="788" y="483"/>
                  <a:pt x="784" y="498"/>
                  <a:pt x="779" y="514"/>
                </a:cubicBezTo>
                <a:cubicBezTo>
                  <a:pt x="775" y="522"/>
                  <a:pt x="769" y="528"/>
                  <a:pt x="771" y="537"/>
                </a:cubicBezTo>
                <a:cubicBezTo>
                  <a:pt x="772" y="545"/>
                  <a:pt x="780" y="550"/>
                  <a:pt x="784" y="557"/>
                </a:cubicBezTo>
                <a:cubicBezTo>
                  <a:pt x="826" y="551"/>
                  <a:pt x="861" y="537"/>
                  <a:pt x="903" y="539"/>
                </a:cubicBezTo>
                <a:cubicBezTo>
                  <a:pt x="909" y="534"/>
                  <a:pt x="914" y="523"/>
                  <a:pt x="922" y="525"/>
                </a:cubicBezTo>
                <a:cubicBezTo>
                  <a:pt x="932" y="528"/>
                  <a:pt x="945" y="539"/>
                  <a:pt x="943" y="549"/>
                </a:cubicBezTo>
                <a:cubicBezTo>
                  <a:pt x="936" y="576"/>
                  <a:pt x="913" y="598"/>
                  <a:pt x="899" y="622"/>
                </a:cubicBezTo>
                <a:cubicBezTo>
                  <a:pt x="909" y="626"/>
                  <a:pt x="918" y="631"/>
                  <a:pt x="929" y="634"/>
                </a:cubicBezTo>
                <a:cubicBezTo>
                  <a:pt x="937" y="636"/>
                  <a:pt x="950" y="629"/>
                  <a:pt x="956" y="636"/>
                </a:cubicBezTo>
                <a:cubicBezTo>
                  <a:pt x="961" y="642"/>
                  <a:pt x="951" y="651"/>
                  <a:pt x="948" y="658"/>
                </a:cubicBezTo>
                <a:cubicBezTo>
                  <a:pt x="956" y="661"/>
                  <a:pt x="963" y="667"/>
                  <a:pt x="971" y="665"/>
                </a:cubicBezTo>
                <a:cubicBezTo>
                  <a:pt x="980" y="664"/>
                  <a:pt x="984" y="655"/>
                  <a:pt x="991" y="652"/>
                </a:cubicBezTo>
                <a:cubicBezTo>
                  <a:pt x="1013" y="641"/>
                  <a:pt x="1017" y="642"/>
                  <a:pt x="1039" y="639"/>
                </a:cubicBezTo>
                <a:cubicBezTo>
                  <a:pt x="1068" y="618"/>
                  <a:pt x="1068" y="600"/>
                  <a:pt x="1106" y="612"/>
                </a:cubicBezTo>
                <a:cubicBezTo>
                  <a:pt x="1133" y="609"/>
                  <a:pt x="1152" y="621"/>
                  <a:pt x="1179" y="618"/>
                </a:cubicBezTo>
                <a:cubicBezTo>
                  <a:pt x="1216" y="614"/>
                  <a:pt x="1244" y="601"/>
                  <a:pt x="1280" y="597"/>
                </a:cubicBezTo>
                <a:cubicBezTo>
                  <a:pt x="1296" y="585"/>
                  <a:pt x="1318" y="560"/>
                  <a:pt x="1341" y="564"/>
                </a:cubicBezTo>
                <a:cubicBezTo>
                  <a:pt x="1359" y="568"/>
                  <a:pt x="1375" y="579"/>
                  <a:pt x="1393" y="584"/>
                </a:cubicBezTo>
                <a:cubicBezTo>
                  <a:pt x="1400" y="583"/>
                  <a:pt x="1408" y="581"/>
                  <a:pt x="1415" y="582"/>
                </a:cubicBezTo>
                <a:cubicBezTo>
                  <a:pt x="1423" y="583"/>
                  <a:pt x="1430" y="589"/>
                  <a:pt x="1438" y="589"/>
                </a:cubicBezTo>
                <a:cubicBezTo>
                  <a:pt x="1465" y="588"/>
                  <a:pt x="1481" y="562"/>
                  <a:pt x="1503" y="551"/>
                </a:cubicBezTo>
                <a:cubicBezTo>
                  <a:pt x="1528" y="538"/>
                  <a:pt x="1531" y="542"/>
                  <a:pt x="1557" y="543"/>
                </a:cubicBezTo>
                <a:cubicBezTo>
                  <a:pt x="1569" y="558"/>
                  <a:pt x="1576" y="576"/>
                  <a:pt x="1600" y="575"/>
                </a:cubicBezTo>
                <a:cubicBezTo>
                  <a:pt x="1608" y="574"/>
                  <a:pt x="1612" y="562"/>
                  <a:pt x="1620" y="561"/>
                </a:cubicBezTo>
                <a:cubicBezTo>
                  <a:pt x="1630" y="560"/>
                  <a:pt x="1640" y="569"/>
                  <a:pt x="1650" y="573"/>
                </a:cubicBezTo>
                <a:cubicBezTo>
                  <a:pt x="1676" y="567"/>
                  <a:pt x="1690" y="565"/>
                  <a:pt x="1716" y="573"/>
                </a:cubicBezTo>
                <a:cubicBezTo>
                  <a:pt x="1698" y="627"/>
                  <a:pt x="1684" y="623"/>
                  <a:pt x="1722" y="616"/>
                </a:cubicBezTo>
                <a:cubicBezTo>
                  <a:pt x="1759" y="662"/>
                  <a:pt x="1774" y="701"/>
                  <a:pt x="1819" y="744"/>
                </a:cubicBezTo>
                <a:cubicBezTo>
                  <a:pt x="1837" y="772"/>
                  <a:pt x="1860" y="777"/>
                  <a:pt x="1891" y="788"/>
                </a:cubicBezTo>
                <a:cubicBezTo>
                  <a:pt x="1901" y="802"/>
                  <a:pt x="1914" y="813"/>
                  <a:pt x="1920" y="828"/>
                </a:cubicBezTo>
                <a:cubicBezTo>
                  <a:pt x="1923" y="837"/>
                  <a:pt x="1925" y="846"/>
                  <a:pt x="1929" y="854"/>
                </a:cubicBezTo>
                <a:cubicBezTo>
                  <a:pt x="1937" y="869"/>
                  <a:pt x="1957" y="894"/>
                  <a:pt x="1957" y="894"/>
                </a:cubicBezTo>
                <a:cubicBezTo>
                  <a:pt x="1984" y="909"/>
                  <a:pt x="2010" y="940"/>
                  <a:pt x="2041" y="936"/>
                </a:cubicBezTo>
                <a:cubicBezTo>
                  <a:pt x="2094" y="927"/>
                  <a:pt x="2024" y="908"/>
                  <a:pt x="2083" y="930"/>
                </a:cubicBezTo>
                <a:cubicBezTo>
                  <a:pt x="2121" y="923"/>
                  <a:pt x="2138" y="911"/>
                  <a:pt x="2171" y="889"/>
                </a:cubicBezTo>
                <a:cubicBezTo>
                  <a:pt x="2180" y="883"/>
                  <a:pt x="2213" y="895"/>
                  <a:pt x="2222" y="897"/>
                </a:cubicBezTo>
                <a:cubicBezTo>
                  <a:pt x="2247" y="912"/>
                  <a:pt x="2241" y="947"/>
                  <a:pt x="2282" y="979"/>
                </a:cubicBezTo>
                <a:cubicBezTo>
                  <a:pt x="2310" y="999"/>
                  <a:pt x="2359" y="1000"/>
                  <a:pt x="2390" y="1018"/>
                </a:cubicBezTo>
                <a:cubicBezTo>
                  <a:pt x="2421" y="1036"/>
                  <a:pt x="2451" y="1073"/>
                  <a:pt x="2467" y="1087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40" name="Freeform 48"/>
          <p:cNvSpPr>
            <a:spLocks/>
          </p:cNvSpPr>
          <p:nvPr/>
        </p:nvSpPr>
        <p:spPr bwMode="auto">
          <a:xfrm rot="2177044">
            <a:off x="6834188" y="3451225"/>
            <a:ext cx="884237" cy="1597025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46" y="46"/>
              </a:cxn>
              <a:cxn ang="0">
                <a:pos x="123" y="100"/>
              </a:cxn>
              <a:cxn ang="0">
                <a:pos x="92" y="185"/>
              </a:cxn>
              <a:cxn ang="0">
                <a:pos x="154" y="315"/>
              </a:cxn>
              <a:cxn ang="0">
                <a:pos x="154" y="377"/>
              </a:cxn>
              <a:cxn ang="0">
                <a:pos x="123" y="407"/>
              </a:cxn>
              <a:cxn ang="0">
                <a:pos x="108" y="453"/>
              </a:cxn>
              <a:cxn ang="0">
                <a:pos x="92" y="469"/>
              </a:cxn>
              <a:cxn ang="0">
                <a:pos x="77" y="492"/>
              </a:cxn>
              <a:cxn ang="0">
                <a:pos x="31" y="546"/>
              </a:cxn>
              <a:cxn ang="0">
                <a:pos x="15" y="599"/>
              </a:cxn>
              <a:cxn ang="0">
                <a:pos x="0" y="668"/>
              </a:cxn>
              <a:cxn ang="0">
                <a:pos x="31" y="784"/>
              </a:cxn>
              <a:cxn ang="0">
                <a:pos x="38" y="837"/>
              </a:cxn>
              <a:cxn ang="0">
                <a:pos x="161" y="868"/>
              </a:cxn>
              <a:cxn ang="0">
                <a:pos x="223" y="907"/>
              </a:cxn>
              <a:cxn ang="0">
                <a:pos x="284" y="930"/>
              </a:cxn>
              <a:cxn ang="0">
                <a:pos x="361" y="899"/>
              </a:cxn>
              <a:cxn ang="0">
                <a:pos x="468" y="884"/>
              </a:cxn>
              <a:cxn ang="0">
                <a:pos x="522" y="922"/>
              </a:cxn>
              <a:cxn ang="0">
                <a:pos x="553" y="1006"/>
              </a:cxn>
            </a:cxnLst>
            <a:rect l="0" t="0" r="r" b="b"/>
            <a:pathLst>
              <a:path w="557" h="1006">
                <a:moveTo>
                  <a:pt x="154" y="0"/>
                </a:moveTo>
                <a:cubicBezTo>
                  <a:pt x="151" y="15"/>
                  <a:pt x="146" y="30"/>
                  <a:pt x="146" y="46"/>
                </a:cubicBezTo>
                <a:cubicBezTo>
                  <a:pt x="146" y="80"/>
                  <a:pt x="173" y="83"/>
                  <a:pt x="123" y="100"/>
                </a:cubicBezTo>
                <a:cubicBezTo>
                  <a:pt x="112" y="132"/>
                  <a:pt x="116" y="161"/>
                  <a:pt x="92" y="185"/>
                </a:cubicBezTo>
                <a:cubicBezTo>
                  <a:pt x="98" y="247"/>
                  <a:pt x="91" y="296"/>
                  <a:pt x="154" y="315"/>
                </a:cubicBezTo>
                <a:cubicBezTo>
                  <a:pt x="164" y="347"/>
                  <a:pt x="178" y="351"/>
                  <a:pt x="154" y="377"/>
                </a:cubicBezTo>
                <a:cubicBezTo>
                  <a:pt x="133" y="439"/>
                  <a:pt x="164" y="367"/>
                  <a:pt x="123" y="407"/>
                </a:cubicBezTo>
                <a:cubicBezTo>
                  <a:pt x="120" y="410"/>
                  <a:pt x="110" y="449"/>
                  <a:pt x="108" y="453"/>
                </a:cubicBezTo>
                <a:cubicBezTo>
                  <a:pt x="104" y="459"/>
                  <a:pt x="97" y="463"/>
                  <a:pt x="92" y="469"/>
                </a:cubicBezTo>
                <a:cubicBezTo>
                  <a:pt x="86" y="476"/>
                  <a:pt x="81" y="484"/>
                  <a:pt x="77" y="492"/>
                </a:cubicBezTo>
                <a:cubicBezTo>
                  <a:pt x="62" y="521"/>
                  <a:pt x="64" y="534"/>
                  <a:pt x="31" y="546"/>
                </a:cubicBezTo>
                <a:cubicBezTo>
                  <a:pt x="23" y="570"/>
                  <a:pt x="21" y="572"/>
                  <a:pt x="15" y="599"/>
                </a:cubicBezTo>
                <a:cubicBezTo>
                  <a:pt x="10" y="622"/>
                  <a:pt x="0" y="668"/>
                  <a:pt x="0" y="668"/>
                </a:cubicBezTo>
                <a:cubicBezTo>
                  <a:pt x="9" y="713"/>
                  <a:pt x="24" y="737"/>
                  <a:pt x="31" y="784"/>
                </a:cubicBezTo>
                <a:cubicBezTo>
                  <a:pt x="33" y="802"/>
                  <a:pt x="27" y="823"/>
                  <a:pt x="38" y="837"/>
                </a:cubicBezTo>
                <a:cubicBezTo>
                  <a:pt x="52" y="855"/>
                  <a:pt x="147" y="866"/>
                  <a:pt x="161" y="868"/>
                </a:cubicBezTo>
                <a:cubicBezTo>
                  <a:pt x="180" y="887"/>
                  <a:pt x="197" y="898"/>
                  <a:pt x="223" y="907"/>
                </a:cubicBezTo>
                <a:cubicBezTo>
                  <a:pt x="242" y="936"/>
                  <a:pt x="250" y="940"/>
                  <a:pt x="284" y="930"/>
                </a:cubicBezTo>
                <a:cubicBezTo>
                  <a:pt x="308" y="906"/>
                  <a:pt x="328" y="906"/>
                  <a:pt x="361" y="899"/>
                </a:cubicBezTo>
                <a:cubicBezTo>
                  <a:pt x="404" y="871"/>
                  <a:pt x="410" y="876"/>
                  <a:pt x="468" y="884"/>
                </a:cubicBezTo>
                <a:cubicBezTo>
                  <a:pt x="512" y="897"/>
                  <a:pt x="479" y="907"/>
                  <a:pt x="522" y="922"/>
                </a:cubicBezTo>
                <a:cubicBezTo>
                  <a:pt x="557" y="954"/>
                  <a:pt x="553" y="949"/>
                  <a:pt x="553" y="1006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41" name="Freeform 49"/>
          <p:cNvSpPr>
            <a:spLocks/>
          </p:cNvSpPr>
          <p:nvPr/>
        </p:nvSpPr>
        <p:spPr bwMode="auto">
          <a:xfrm rot="2177044">
            <a:off x="1543050" y="2735263"/>
            <a:ext cx="2398713" cy="1343025"/>
          </a:xfrm>
          <a:custGeom>
            <a:avLst/>
            <a:gdLst/>
            <a:ahLst/>
            <a:cxnLst>
              <a:cxn ang="0">
                <a:pos x="1405" y="317"/>
              </a:cxn>
              <a:cxn ang="0">
                <a:pos x="1498" y="385"/>
              </a:cxn>
              <a:cxn ang="0">
                <a:pos x="1435" y="493"/>
              </a:cxn>
              <a:cxn ang="0">
                <a:pos x="1404" y="531"/>
              </a:cxn>
              <a:cxn ang="0">
                <a:pos x="1335" y="546"/>
              </a:cxn>
              <a:cxn ang="0">
                <a:pos x="1327" y="569"/>
              </a:cxn>
              <a:cxn ang="0">
                <a:pos x="1304" y="577"/>
              </a:cxn>
              <a:cxn ang="0">
                <a:pos x="1266" y="600"/>
              </a:cxn>
              <a:cxn ang="0">
                <a:pos x="1166" y="662"/>
              </a:cxn>
              <a:cxn ang="0">
                <a:pos x="997" y="631"/>
              </a:cxn>
              <a:cxn ang="0">
                <a:pos x="851" y="654"/>
              </a:cxn>
              <a:cxn ang="0">
                <a:pos x="751" y="761"/>
              </a:cxn>
              <a:cxn ang="0">
                <a:pos x="721" y="800"/>
              </a:cxn>
              <a:cxn ang="0">
                <a:pos x="598" y="846"/>
              </a:cxn>
              <a:cxn ang="0">
                <a:pos x="559" y="838"/>
              </a:cxn>
              <a:cxn ang="0">
                <a:pos x="498" y="831"/>
              </a:cxn>
              <a:cxn ang="0">
                <a:pos x="307" y="792"/>
              </a:cxn>
              <a:cxn ang="0">
                <a:pos x="238" y="715"/>
              </a:cxn>
              <a:cxn ang="0">
                <a:pos x="131" y="731"/>
              </a:cxn>
              <a:cxn ang="0">
                <a:pos x="54" y="708"/>
              </a:cxn>
              <a:cxn ang="0">
                <a:pos x="223" y="646"/>
              </a:cxn>
              <a:cxn ang="0">
                <a:pos x="467" y="639"/>
              </a:cxn>
              <a:cxn ang="0">
                <a:pos x="483" y="577"/>
              </a:cxn>
              <a:cxn ang="0">
                <a:pos x="513" y="462"/>
              </a:cxn>
              <a:cxn ang="0">
                <a:pos x="475" y="385"/>
              </a:cxn>
              <a:cxn ang="0">
                <a:pos x="437" y="331"/>
              </a:cxn>
              <a:cxn ang="0">
                <a:pos x="191" y="293"/>
              </a:cxn>
              <a:cxn ang="0">
                <a:pos x="129" y="255"/>
              </a:cxn>
              <a:cxn ang="0">
                <a:pos x="76" y="209"/>
              </a:cxn>
              <a:cxn ang="0">
                <a:pos x="0" y="116"/>
              </a:cxn>
              <a:cxn ang="0">
                <a:pos x="114" y="178"/>
              </a:cxn>
              <a:cxn ang="0">
                <a:pos x="314" y="147"/>
              </a:cxn>
              <a:cxn ang="0">
                <a:pos x="461" y="32"/>
              </a:cxn>
              <a:cxn ang="0">
                <a:pos x="567" y="17"/>
              </a:cxn>
              <a:cxn ang="0">
                <a:pos x="598" y="55"/>
              </a:cxn>
              <a:cxn ang="0">
                <a:pos x="652" y="124"/>
              </a:cxn>
              <a:cxn ang="0">
                <a:pos x="653" y="193"/>
              </a:cxn>
              <a:cxn ang="0">
                <a:pos x="683" y="301"/>
              </a:cxn>
              <a:cxn ang="0">
                <a:pos x="837" y="362"/>
              </a:cxn>
              <a:cxn ang="0">
                <a:pos x="1129" y="401"/>
              </a:cxn>
              <a:cxn ang="0">
                <a:pos x="1252" y="370"/>
              </a:cxn>
              <a:cxn ang="0">
                <a:pos x="1336" y="325"/>
              </a:cxn>
              <a:cxn ang="0">
                <a:pos x="1405" y="317"/>
              </a:cxn>
            </a:cxnLst>
            <a:rect l="0" t="0" r="r" b="b"/>
            <a:pathLst>
              <a:path w="1511" h="846">
                <a:moveTo>
                  <a:pt x="1405" y="317"/>
                </a:moveTo>
                <a:cubicBezTo>
                  <a:pt x="1416" y="350"/>
                  <a:pt x="1473" y="361"/>
                  <a:pt x="1498" y="385"/>
                </a:cubicBezTo>
                <a:cubicBezTo>
                  <a:pt x="1511" y="427"/>
                  <a:pt x="1458" y="463"/>
                  <a:pt x="1435" y="493"/>
                </a:cubicBezTo>
                <a:cubicBezTo>
                  <a:pt x="1424" y="508"/>
                  <a:pt x="1421" y="521"/>
                  <a:pt x="1404" y="531"/>
                </a:cubicBezTo>
                <a:cubicBezTo>
                  <a:pt x="1387" y="541"/>
                  <a:pt x="1349" y="544"/>
                  <a:pt x="1335" y="546"/>
                </a:cubicBezTo>
                <a:cubicBezTo>
                  <a:pt x="1332" y="554"/>
                  <a:pt x="1333" y="563"/>
                  <a:pt x="1327" y="569"/>
                </a:cubicBezTo>
                <a:cubicBezTo>
                  <a:pt x="1321" y="575"/>
                  <a:pt x="1311" y="573"/>
                  <a:pt x="1304" y="577"/>
                </a:cubicBezTo>
                <a:cubicBezTo>
                  <a:pt x="1256" y="607"/>
                  <a:pt x="1326" y="582"/>
                  <a:pt x="1266" y="600"/>
                </a:cubicBezTo>
                <a:cubicBezTo>
                  <a:pt x="1238" y="630"/>
                  <a:pt x="1205" y="648"/>
                  <a:pt x="1166" y="662"/>
                </a:cubicBezTo>
                <a:cubicBezTo>
                  <a:pt x="1100" y="658"/>
                  <a:pt x="1043" y="674"/>
                  <a:pt x="997" y="631"/>
                </a:cubicBezTo>
                <a:cubicBezTo>
                  <a:pt x="941" y="636"/>
                  <a:pt x="901" y="637"/>
                  <a:pt x="851" y="654"/>
                </a:cubicBezTo>
                <a:cubicBezTo>
                  <a:pt x="821" y="701"/>
                  <a:pt x="794" y="726"/>
                  <a:pt x="751" y="761"/>
                </a:cubicBezTo>
                <a:cubicBezTo>
                  <a:pt x="731" y="777"/>
                  <a:pt x="738" y="779"/>
                  <a:pt x="721" y="800"/>
                </a:cubicBezTo>
                <a:cubicBezTo>
                  <a:pt x="693" y="834"/>
                  <a:pt x="637" y="841"/>
                  <a:pt x="598" y="846"/>
                </a:cubicBezTo>
                <a:cubicBezTo>
                  <a:pt x="585" y="843"/>
                  <a:pt x="572" y="840"/>
                  <a:pt x="559" y="838"/>
                </a:cubicBezTo>
                <a:cubicBezTo>
                  <a:pt x="539" y="835"/>
                  <a:pt x="518" y="835"/>
                  <a:pt x="498" y="831"/>
                </a:cubicBezTo>
                <a:cubicBezTo>
                  <a:pt x="393" y="812"/>
                  <a:pt x="420" y="820"/>
                  <a:pt x="307" y="792"/>
                </a:cubicBezTo>
                <a:cubicBezTo>
                  <a:pt x="285" y="786"/>
                  <a:pt x="261" y="718"/>
                  <a:pt x="238" y="715"/>
                </a:cubicBezTo>
                <a:cubicBezTo>
                  <a:pt x="221" y="699"/>
                  <a:pt x="153" y="740"/>
                  <a:pt x="131" y="731"/>
                </a:cubicBezTo>
                <a:cubicBezTo>
                  <a:pt x="67" y="704"/>
                  <a:pt x="121" y="713"/>
                  <a:pt x="54" y="708"/>
                </a:cubicBezTo>
                <a:cubicBezTo>
                  <a:pt x="126" y="689"/>
                  <a:pt x="139" y="652"/>
                  <a:pt x="223" y="646"/>
                </a:cubicBezTo>
                <a:cubicBezTo>
                  <a:pt x="275" y="638"/>
                  <a:pt x="417" y="654"/>
                  <a:pt x="467" y="639"/>
                </a:cubicBezTo>
                <a:cubicBezTo>
                  <a:pt x="489" y="617"/>
                  <a:pt x="492" y="607"/>
                  <a:pt x="483" y="577"/>
                </a:cubicBezTo>
                <a:cubicBezTo>
                  <a:pt x="495" y="538"/>
                  <a:pt x="506" y="502"/>
                  <a:pt x="513" y="462"/>
                </a:cubicBezTo>
                <a:cubicBezTo>
                  <a:pt x="503" y="409"/>
                  <a:pt x="496" y="427"/>
                  <a:pt x="475" y="385"/>
                </a:cubicBezTo>
                <a:cubicBezTo>
                  <a:pt x="458" y="351"/>
                  <a:pt x="477" y="345"/>
                  <a:pt x="437" y="331"/>
                </a:cubicBezTo>
                <a:cubicBezTo>
                  <a:pt x="378" y="276"/>
                  <a:pt x="248" y="295"/>
                  <a:pt x="191" y="293"/>
                </a:cubicBezTo>
                <a:cubicBezTo>
                  <a:pt x="167" y="285"/>
                  <a:pt x="149" y="271"/>
                  <a:pt x="129" y="255"/>
                </a:cubicBezTo>
                <a:cubicBezTo>
                  <a:pt x="103" y="234"/>
                  <a:pt x="112" y="220"/>
                  <a:pt x="76" y="209"/>
                </a:cubicBezTo>
                <a:cubicBezTo>
                  <a:pt x="57" y="190"/>
                  <a:pt x="26" y="125"/>
                  <a:pt x="0" y="116"/>
                </a:cubicBezTo>
                <a:cubicBezTo>
                  <a:pt x="34" y="94"/>
                  <a:pt x="84" y="147"/>
                  <a:pt x="114" y="178"/>
                </a:cubicBezTo>
                <a:cubicBezTo>
                  <a:pt x="205" y="172"/>
                  <a:pt x="241" y="173"/>
                  <a:pt x="314" y="147"/>
                </a:cubicBezTo>
                <a:cubicBezTo>
                  <a:pt x="358" y="80"/>
                  <a:pt x="385" y="59"/>
                  <a:pt x="461" y="32"/>
                </a:cubicBezTo>
                <a:cubicBezTo>
                  <a:pt x="487" y="36"/>
                  <a:pt x="547" y="0"/>
                  <a:pt x="567" y="17"/>
                </a:cubicBezTo>
                <a:cubicBezTo>
                  <a:pt x="580" y="27"/>
                  <a:pt x="586" y="44"/>
                  <a:pt x="598" y="55"/>
                </a:cubicBezTo>
                <a:cubicBezTo>
                  <a:pt x="607" y="85"/>
                  <a:pt x="629" y="102"/>
                  <a:pt x="652" y="124"/>
                </a:cubicBezTo>
                <a:cubicBezTo>
                  <a:pt x="661" y="155"/>
                  <a:pt x="625" y="175"/>
                  <a:pt x="653" y="193"/>
                </a:cubicBezTo>
                <a:cubicBezTo>
                  <a:pt x="662" y="221"/>
                  <a:pt x="655" y="291"/>
                  <a:pt x="683" y="301"/>
                </a:cubicBezTo>
                <a:cubicBezTo>
                  <a:pt x="760" y="339"/>
                  <a:pt x="786" y="346"/>
                  <a:pt x="837" y="362"/>
                </a:cubicBezTo>
                <a:cubicBezTo>
                  <a:pt x="968" y="393"/>
                  <a:pt x="1040" y="408"/>
                  <a:pt x="1129" y="401"/>
                </a:cubicBezTo>
                <a:cubicBezTo>
                  <a:pt x="1145" y="400"/>
                  <a:pt x="1252" y="370"/>
                  <a:pt x="1252" y="370"/>
                </a:cubicBezTo>
                <a:cubicBezTo>
                  <a:pt x="1303" y="373"/>
                  <a:pt x="1285" y="318"/>
                  <a:pt x="1336" y="325"/>
                </a:cubicBezTo>
                <a:cubicBezTo>
                  <a:pt x="1357" y="328"/>
                  <a:pt x="1344" y="333"/>
                  <a:pt x="1405" y="317"/>
                </a:cubicBezTo>
                <a:close/>
              </a:path>
            </a:pathLst>
          </a:custGeom>
          <a:solidFill>
            <a:srgbClr val="8FB3D7"/>
          </a:solidFill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42" name="Freeform 50"/>
          <p:cNvSpPr>
            <a:spLocks/>
          </p:cNvSpPr>
          <p:nvPr/>
        </p:nvSpPr>
        <p:spPr bwMode="auto">
          <a:xfrm rot="2629428">
            <a:off x="3448050" y="3873500"/>
            <a:ext cx="360363" cy="16668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36" y="15"/>
              </a:cxn>
              <a:cxn ang="0">
                <a:pos x="227" y="105"/>
              </a:cxn>
            </a:cxnLst>
            <a:rect l="0" t="0" r="r" b="b"/>
            <a:pathLst>
              <a:path w="227" h="105">
                <a:moveTo>
                  <a:pt x="0" y="15"/>
                </a:moveTo>
                <a:cubicBezTo>
                  <a:pt x="49" y="7"/>
                  <a:pt x="98" y="0"/>
                  <a:pt x="136" y="15"/>
                </a:cubicBezTo>
                <a:cubicBezTo>
                  <a:pt x="174" y="30"/>
                  <a:pt x="200" y="67"/>
                  <a:pt x="227" y="105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2243" name="Rectangle 51"/>
          <p:cNvSpPr>
            <a:spLocks noChangeArrowheads="1"/>
          </p:cNvSpPr>
          <p:nvPr/>
        </p:nvSpPr>
        <p:spPr bwMode="auto">
          <a:xfrm>
            <a:off x="1906588" y="3427413"/>
            <a:ext cx="1077912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Reservoir</a:t>
            </a:r>
          </a:p>
        </p:txBody>
      </p:sp>
      <p:pic>
        <p:nvPicPr>
          <p:cNvPr id="392244" name="Picture 52" descr="Graphic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5363" y="3432175"/>
            <a:ext cx="990600" cy="571500"/>
          </a:xfrm>
          <a:prstGeom prst="rect">
            <a:avLst/>
          </a:prstGeom>
          <a:noFill/>
        </p:spPr>
      </p:pic>
      <p:pic>
        <p:nvPicPr>
          <p:cNvPr id="392245" name="Picture 53" descr="j019905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68713" y="3276600"/>
            <a:ext cx="903287" cy="727075"/>
          </a:xfrm>
          <a:prstGeom prst="rect">
            <a:avLst/>
          </a:prstGeom>
          <a:noFill/>
        </p:spPr>
      </p:pic>
      <p:grpSp>
        <p:nvGrpSpPr>
          <p:cNvPr id="392246" name="Group 54"/>
          <p:cNvGrpSpPr>
            <a:grpSpLocks/>
          </p:cNvGrpSpPr>
          <p:nvPr/>
        </p:nvGrpSpPr>
        <p:grpSpPr bwMode="auto">
          <a:xfrm>
            <a:off x="7451725" y="5407025"/>
            <a:ext cx="720725" cy="468313"/>
            <a:chOff x="4785" y="3339"/>
            <a:chExt cx="454" cy="295"/>
          </a:xfrm>
        </p:grpSpPr>
        <p:pic>
          <p:nvPicPr>
            <p:cNvPr id="392247" name="Picture 55" descr="j023359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922" y="3339"/>
              <a:ext cx="317" cy="159"/>
            </a:xfrm>
            <a:prstGeom prst="rect">
              <a:avLst/>
            </a:prstGeom>
            <a:noFill/>
          </p:spPr>
        </p:pic>
        <p:pic>
          <p:nvPicPr>
            <p:cNvPr id="392248" name="Picture 56" descr="j023359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785" y="3475"/>
              <a:ext cx="317" cy="159"/>
            </a:xfrm>
            <a:prstGeom prst="rect">
              <a:avLst/>
            </a:prstGeom>
            <a:noFill/>
          </p:spPr>
        </p:pic>
      </p:grpSp>
      <p:sp>
        <p:nvSpPr>
          <p:cNvPr id="392249" name="Arc 57"/>
          <p:cNvSpPr>
            <a:spLocks/>
          </p:cNvSpPr>
          <p:nvPr/>
        </p:nvSpPr>
        <p:spPr bwMode="auto">
          <a:xfrm rot="2450577">
            <a:off x="3490913" y="3427413"/>
            <a:ext cx="1847850" cy="511175"/>
          </a:xfrm>
          <a:custGeom>
            <a:avLst/>
            <a:gdLst>
              <a:gd name="G0" fmla="+- 0 0 0"/>
              <a:gd name="G1" fmla="+- 7798 0 0"/>
              <a:gd name="G2" fmla="+- 21600 0 0"/>
              <a:gd name="T0" fmla="*/ 20143 w 21600"/>
              <a:gd name="T1" fmla="*/ 0 h 11167"/>
              <a:gd name="T2" fmla="*/ 21336 w 21600"/>
              <a:gd name="T3" fmla="*/ 11167 h 11167"/>
              <a:gd name="T4" fmla="*/ 0 w 21600"/>
              <a:gd name="T5" fmla="*/ 7798 h 1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167" fill="none" extrusionOk="0">
                <a:moveTo>
                  <a:pt x="20143" y="-1"/>
                </a:moveTo>
                <a:cubicBezTo>
                  <a:pt x="21106" y="2487"/>
                  <a:pt x="21600" y="5130"/>
                  <a:pt x="21600" y="7798"/>
                </a:cubicBezTo>
                <a:cubicBezTo>
                  <a:pt x="21600" y="8926"/>
                  <a:pt x="21511" y="10052"/>
                  <a:pt x="21335" y="11166"/>
                </a:cubicBezTo>
              </a:path>
              <a:path w="21600" h="11167" stroke="0" extrusionOk="0">
                <a:moveTo>
                  <a:pt x="20143" y="-1"/>
                </a:moveTo>
                <a:cubicBezTo>
                  <a:pt x="21106" y="2487"/>
                  <a:pt x="21600" y="5130"/>
                  <a:pt x="21600" y="7798"/>
                </a:cubicBezTo>
                <a:cubicBezTo>
                  <a:pt x="21600" y="8926"/>
                  <a:pt x="21511" y="10052"/>
                  <a:pt x="21335" y="11166"/>
                </a:cubicBezTo>
                <a:lnTo>
                  <a:pt x="0" y="7798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 type="triangle" w="lg" len="lg"/>
            <a:tailEnd type="oval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2250" name="Rectangle 58"/>
          <p:cNvSpPr>
            <a:spLocks noChangeArrowheads="1"/>
          </p:cNvSpPr>
          <p:nvPr/>
        </p:nvSpPr>
        <p:spPr bwMode="auto">
          <a:xfrm>
            <a:off x="2700338" y="5734050"/>
            <a:ext cx="10779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600" b="1">
                <a:solidFill>
                  <a:schemeClr val="bg2"/>
                </a:solidFill>
              </a:rPr>
              <a:t>Irrigation</a:t>
            </a:r>
          </a:p>
        </p:txBody>
      </p:sp>
      <p:sp>
        <p:nvSpPr>
          <p:cNvPr id="392251" name="Rectangle 59"/>
          <p:cNvSpPr>
            <a:spLocks noChangeArrowheads="1"/>
          </p:cNvSpPr>
          <p:nvPr/>
        </p:nvSpPr>
        <p:spPr bwMode="auto">
          <a:xfrm>
            <a:off x="3348038" y="2781300"/>
            <a:ext cx="136842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6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392252" name="Rectangle 60"/>
          <p:cNvSpPr>
            <a:spLocks noChangeArrowheads="1"/>
          </p:cNvSpPr>
          <p:nvPr/>
        </p:nvSpPr>
        <p:spPr bwMode="auto">
          <a:xfrm>
            <a:off x="5148263" y="3068638"/>
            <a:ext cx="1150937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600" b="1">
                <a:solidFill>
                  <a:schemeClr val="bg2"/>
                </a:solidFill>
              </a:rPr>
              <a:t>Urban</a:t>
            </a:r>
          </a:p>
        </p:txBody>
      </p:sp>
      <p:sp>
        <p:nvSpPr>
          <p:cNvPr id="392253" name="Rectangle 61"/>
          <p:cNvSpPr>
            <a:spLocks noChangeArrowheads="1"/>
          </p:cNvSpPr>
          <p:nvPr/>
        </p:nvSpPr>
        <p:spPr bwMode="auto">
          <a:xfrm>
            <a:off x="5868988" y="5822950"/>
            <a:ext cx="115093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600" b="1">
                <a:solidFill>
                  <a:schemeClr val="bg2"/>
                </a:solidFill>
              </a:rPr>
              <a:t>Industrial</a:t>
            </a:r>
          </a:p>
        </p:txBody>
      </p:sp>
      <p:sp>
        <p:nvSpPr>
          <p:cNvPr id="392254" name="Rectangle 62"/>
          <p:cNvSpPr>
            <a:spLocks noChangeArrowheads="1"/>
          </p:cNvSpPr>
          <p:nvPr/>
        </p:nvSpPr>
        <p:spPr bwMode="auto">
          <a:xfrm>
            <a:off x="7308850" y="5083175"/>
            <a:ext cx="13684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80000"/>
              </a:lnSpc>
            </a:pPr>
            <a:r>
              <a:rPr lang="en-GB" sz="16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392255" name="Arc 63"/>
          <p:cNvSpPr>
            <a:spLocks/>
          </p:cNvSpPr>
          <p:nvPr/>
        </p:nvSpPr>
        <p:spPr bwMode="auto">
          <a:xfrm>
            <a:off x="3941763" y="4581525"/>
            <a:ext cx="414337" cy="647700"/>
          </a:xfrm>
          <a:custGeom>
            <a:avLst/>
            <a:gdLst>
              <a:gd name="G0" fmla="+- 5680 0 0"/>
              <a:gd name="G1" fmla="+- 8063 0 0"/>
              <a:gd name="G2" fmla="+- 21600 0 0"/>
              <a:gd name="T0" fmla="*/ 25719 w 27280"/>
              <a:gd name="T1" fmla="*/ 0 h 29663"/>
              <a:gd name="T2" fmla="*/ 0 w 27280"/>
              <a:gd name="T3" fmla="*/ 28903 h 29663"/>
              <a:gd name="T4" fmla="*/ 5680 w 27280"/>
              <a:gd name="T5" fmla="*/ 8063 h 29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80" h="29663" fill="none" extrusionOk="0">
                <a:moveTo>
                  <a:pt x="25718" y="0"/>
                </a:moveTo>
                <a:cubicBezTo>
                  <a:pt x="26749" y="2563"/>
                  <a:pt x="27280" y="5300"/>
                  <a:pt x="27280" y="8063"/>
                </a:cubicBezTo>
                <a:cubicBezTo>
                  <a:pt x="27280" y="19992"/>
                  <a:pt x="17609" y="29663"/>
                  <a:pt x="5680" y="29663"/>
                </a:cubicBezTo>
                <a:cubicBezTo>
                  <a:pt x="3761" y="29663"/>
                  <a:pt x="1851" y="29407"/>
                  <a:pt x="0" y="28902"/>
                </a:cubicBezTo>
              </a:path>
              <a:path w="27280" h="29663" stroke="0" extrusionOk="0">
                <a:moveTo>
                  <a:pt x="25718" y="0"/>
                </a:moveTo>
                <a:cubicBezTo>
                  <a:pt x="26749" y="2563"/>
                  <a:pt x="27280" y="5300"/>
                  <a:pt x="27280" y="8063"/>
                </a:cubicBezTo>
                <a:cubicBezTo>
                  <a:pt x="27280" y="19992"/>
                  <a:pt x="17609" y="29663"/>
                  <a:pt x="5680" y="29663"/>
                </a:cubicBezTo>
                <a:cubicBezTo>
                  <a:pt x="3761" y="29663"/>
                  <a:pt x="1851" y="29407"/>
                  <a:pt x="0" y="28902"/>
                </a:cubicBezTo>
                <a:lnTo>
                  <a:pt x="5680" y="8063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 type="oval" w="med" len="med"/>
            <a:tailEnd type="triangle" w="lg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2256" name="Arc 64"/>
          <p:cNvSpPr>
            <a:spLocks/>
          </p:cNvSpPr>
          <p:nvPr/>
        </p:nvSpPr>
        <p:spPr bwMode="auto">
          <a:xfrm flipH="1">
            <a:off x="5221288" y="4722813"/>
            <a:ext cx="336550" cy="357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426 w 21426"/>
              <a:gd name="T1" fmla="*/ 2738 h 17819"/>
              <a:gd name="T2" fmla="*/ 12208 w 21426"/>
              <a:gd name="T3" fmla="*/ 17819 h 17819"/>
              <a:gd name="T4" fmla="*/ 0 w 21426"/>
              <a:gd name="T5" fmla="*/ 0 h 17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26" h="17819" fill="none" extrusionOk="0">
                <a:moveTo>
                  <a:pt x="21425" y="2737"/>
                </a:moveTo>
                <a:cubicBezTo>
                  <a:pt x="20644" y="8849"/>
                  <a:pt x="17290" y="14336"/>
                  <a:pt x="12208" y="17819"/>
                </a:cubicBezTo>
              </a:path>
              <a:path w="21426" h="17819" stroke="0" extrusionOk="0">
                <a:moveTo>
                  <a:pt x="21425" y="2737"/>
                </a:moveTo>
                <a:cubicBezTo>
                  <a:pt x="20644" y="8849"/>
                  <a:pt x="17290" y="14336"/>
                  <a:pt x="12208" y="17819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 type="oval" w="med" len="med"/>
            <a:tailEnd type="triangle" w="lg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92259" name="Picture 6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163" y="4921250"/>
            <a:ext cx="842962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2260" name="Picture 6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22613" y="4797425"/>
            <a:ext cx="101758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2261" name="Rectangle 69"/>
          <p:cNvSpPr>
            <a:spLocks noChangeArrowheads="1"/>
          </p:cNvSpPr>
          <p:nvPr/>
        </p:nvSpPr>
        <p:spPr bwMode="auto">
          <a:xfrm>
            <a:off x="1116013" y="2060575"/>
            <a:ext cx="792162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Runoff</a:t>
            </a:r>
          </a:p>
        </p:txBody>
      </p:sp>
      <p:grpSp>
        <p:nvGrpSpPr>
          <p:cNvPr id="392262" name="Group 70"/>
          <p:cNvGrpSpPr>
            <a:grpSpLocks/>
          </p:cNvGrpSpPr>
          <p:nvPr/>
        </p:nvGrpSpPr>
        <p:grpSpPr bwMode="auto">
          <a:xfrm rot="-2700000">
            <a:off x="1265238" y="2497138"/>
            <a:ext cx="498475" cy="446087"/>
            <a:chOff x="1749" y="1296"/>
            <a:chExt cx="405" cy="367"/>
          </a:xfrm>
        </p:grpSpPr>
        <p:sp>
          <p:nvSpPr>
            <p:cNvPr id="392263" name="Freeform 71"/>
            <p:cNvSpPr>
              <a:spLocks/>
            </p:cNvSpPr>
            <p:nvPr/>
          </p:nvSpPr>
          <p:spPr bwMode="auto">
            <a:xfrm>
              <a:off x="1749" y="1296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2264" name="Freeform 72"/>
            <p:cNvSpPr>
              <a:spLocks/>
            </p:cNvSpPr>
            <p:nvPr/>
          </p:nvSpPr>
          <p:spPr bwMode="auto">
            <a:xfrm>
              <a:off x="1840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2265" name="Freeform 73"/>
            <p:cNvSpPr>
              <a:spLocks/>
            </p:cNvSpPr>
            <p:nvPr/>
          </p:nvSpPr>
          <p:spPr bwMode="auto">
            <a:xfrm>
              <a:off x="193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2266" name="Freeform 74"/>
            <p:cNvSpPr>
              <a:spLocks/>
            </p:cNvSpPr>
            <p:nvPr/>
          </p:nvSpPr>
          <p:spPr bwMode="auto">
            <a:xfrm>
              <a:off x="202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2304" name="Rectangle 11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Water resource system</a:t>
            </a:r>
            <a:endParaRPr lang="en-GB" sz="3600" b="1" i="1">
              <a:solidFill>
                <a:schemeClr val="tx2"/>
              </a:solidFill>
            </a:endParaRPr>
          </a:p>
        </p:txBody>
      </p:sp>
      <p:grpSp>
        <p:nvGrpSpPr>
          <p:cNvPr id="392323" name="Group 131"/>
          <p:cNvGrpSpPr>
            <a:grpSpLocks/>
          </p:cNvGrpSpPr>
          <p:nvPr/>
        </p:nvGrpSpPr>
        <p:grpSpPr bwMode="auto">
          <a:xfrm>
            <a:off x="395288" y="2401888"/>
            <a:ext cx="8569325" cy="4051300"/>
            <a:chOff x="249" y="1513"/>
            <a:chExt cx="5398" cy="2552"/>
          </a:xfrm>
        </p:grpSpPr>
        <p:sp>
          <p:nvSpPr>
            <p:cNvPr id="392275" name="AutoShape 83"/>
            <p:cNvSpPr>
              <a:spLocks/>
            </p:cNvSpPr>
            <p:nvPr/>
          </p:nvSpPr>
          <p:spPr bwMode="auto">
            <a:xfrm flipH="1">
              <a:off x="3924" y="1525"/>
              <a:ext cx="93" cy="499"/>
            </a:xfrm>
            <a:prstGeom prst="rightBrace">
              <a:avLst>
                <a:gd name="adj1" fmla="val 44713"/>
                <a:gd name="adj2" fmla="val 50000"/>
              </a:avLst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2276" name="Rectangle 84"/>
            <p:cNvSpPr>
              <a:spLocks noChangeArrowheads="1"/>
            </p:cNvSpPr>
            <p:nvPr/>
          </p:nvSpPr>
          <p:spPr bwMode="auto">
            <a:xfrm>
              <a:off x="3561" y="1707"/>
              <a:ext cx="3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r"/>
              <a:r>
                <a:rPr lang="en-GB" sz="1400" b="1">
                  <a:solidFill>
                    <a:schemeClr val="bg2"/>
                  </a:solidFill>
                </a:rPr>
                <a:t>11.5</a:t>
              </a:r>
            </a:p>
          </p:txBody>
        </p:sp>
        <p:sp>
          <p:nvSpPr>
            <p:cNvPr id="392307" name="Rectangle 115"/>
            <p:cNvSpPr>
              <a:spLocks noChangeArrowheads="1"/>
            </p:cNvSpPr>
            <p:nvPr/>
          </p:nvSpPr>
          <p:spPr bwMode="auto">
            <a:xfrm>
              <a:off x="2064" y="1513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30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</a:t>
              </a:r>
              <a:r>
                <a:rPr lang="en-GB" sz="1400" b="1">
                  <a:solidFill>
                    <a:srgbClr val="808080"/>
                  </a:solidFill>
                </a:rPr>
                <a:t>(Pri. 8)</a:t>
              </a:r>
            </a:p>
          </p:txBody>
        </p:sp>
        <p:sp>
          <p:nvSpPr>
            <p:cNvPr id="392311" name="Rectangle 119"/>
            <p:cNvSpPr>
              <a:spLocks noChangeArrowheads="1"/>
            </p:cNvSpPr>
            <p:nvPr/>
          </p:nvSpPr>
          <p:spPr bwMode="auto">
            <a:xfrm>
              <a:off x="4467" y="1547"/>
              <a:ext cx="454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rgbClr val="808080"/>
                  </a:solidFill>
                </a:rPr>
                <a:t>(Pri. 5)</a:t>
              </a:r>
            </a:p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rgbClr val="808080"/>
                  </a:solidFill>
                </a:rPr>
                <a:t>(Pri. 4)</a:t>
              </a:r>
            </a:p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rgbClr val="808080"/>
                  </a:solidFill>
                </a:rPr>
                <a:t>(Pri. 1)</a:t>
              </a:r>
            </a:p>
          </p:txBody>
        </p:sp>
        <p:sp>
          <p:nvSpPr>
            <p:cNvPr id="392312" name="Rectangle 120"/>
            <p:cNvSpPr>
              <a:spLocks noChangeArrowheads="1"/>
            </p:cNvSpPr>
            <p:nvPr/>
          </p:nvSpPr>
          <p:spPr bwMode="auto">
            <a:xfrm>
              <a:off x="4013" y="1547"/>
              <a:ext cx="590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10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</a:t>
              </a:r>
            </a:p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1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</a:t>
              </a:r>
            </a:p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0.5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</a:t>
              </a:r>
            </a:p>
          </p:txBody>
        </p:sp>
        <p:sp>
          <p:nvSpPr>
            <p:cNvPr id="392317" name="AutoShape 125"/>
            <p:cNvSpPr>
              <a:spLocks/>
            </p:cNvSpPr>
            <p:nvPr/>
          </p:nvSpPr>
          <p:spPr bwMode="auto">
            <a:xfrm flipH="1">
              <a:off x="612" y="3522"/>
              <a:ext cx="90" cy="362"/>
            </a:xfrm>
            <a:prstGeom prst="rightBrace">
              <a:avLst>
                <a:gd name="adj1" fmla="val 33519"/>
                <a:gd name="adj2" fmla="val 50000"/>
              </a:avLst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2318" name="Rectangle 126"/>
            <p:cNvSpPr>
              <a:spLocks noChangeArrowheads="1"/>
            </p:cNvSpPr>
            <p:nvPr/>
          </p:nvSpPr>
          <p:spPr bwMode="auto">
            <a:xfrm>
              <a:off x="249" y="3627"/>
              <a:ext cx="3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r"/>
              <a:r>
                <a:rPr lang="en-GB" sz="1400" b="1">
                  <a:solidFill>
                    <a:schemeClr val="bg2"/>
                  </a:solidFill>
                </a:rPr>
                <a:t>21.0</a:t>
              </a:r>
            </a:p>
          </p:txBody>
        </p:sp>
        <p:sp>
          <p:nvSpPr>
            <p:cNvPr id="392319" name="Rectangle 127"/>
            <p:cNvSpPr>
              <a:spLocks noChangeArrowheads="1"/>
            </p:cNvSpPr>
            <p:nvPr/>
          </p:nvSpPr>
          <p:spPr bwMode="auto">
            <a:xfrm>
              <a:off x="1155" y="3497"/>
              <a:ext cx="454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rgbClr val="808080"/>
                  </a:solidFill>
                </a:rPr>
                <a:t>(Pri. 7)</a:t>
              </a:r>
            </a:p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rgbClr val="808080"/>
                  </a:solidFill>
                </a:rPr>
                <a:t>(Pri. 6)</a:t>
              </a:r>
            </a:p>
          </p:txBody>
        </p:sp>
        <p:sp>
          <p:nvSpPr>
            <p:cNvPr id="392320" name="Rectangle 128"/>
            <p:cNvSpPr>
              <a:spLocks noChangeArrowheads="1"/>
            </p:cNvSpPr>
            <p:nvPr/>
          </p:nvSpPr>
          <p:spPr bwMode="auto">
            <a:xfrm>
              <a:off x="701" y="3497"/>
              <a:ext cx="590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20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</a:t>
              </a:r>
            </a:p>
            <a:p>
              <a:pPr algn="l">
                <a:lnSpc>
                  <a:spcPct val="11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1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</a:t>
              </a:r>
            </a:p>
          </p:txBody>
        </p:sp>
        <p:sp>
          <p:nvSpPr>
            <p:cNvPr id="392321" name="Rectangle 129"/>
            <p:cNvSpPr>
              <a:spLocks noChangeArrowheads="1"/>
            </p:cNvSpPr>
            <p:nvPr/>
          </p:nvSpPr>
          <p:spPr bwMode="auto">
            <a:xfrm>
              <a:off x="3833" y="3872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4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</a:t>
              </a:r>
              <a:r>
                <a:rPr lang="en-GB" sz="1400" b="1">
                  <a:solidFill>
                    <a:srgbClr val="808080"/>
                  </a:solidFill>
                </a:rPr>
                <a:t>(Pri. 3)</a:t>
              </a:r>
            </a:p>
          </p:txBody>
        </p:sp>
        <p:sp>
          <p:nvSpPr>
            <p:cNvPr id="392322" name="Rectangle 130"/>
            <p:cNvSpPr>
              <a:spLocks noChangeArrowheads="1"/>
            </p:cNvSpPr>
            <p:nvPr/>
          </p:nvSpPr>
          <p:spPr bwMode="auto">
            <a:xfrm>
              <a:off x="4876" y="2976"/>
              <a:ext cx="771" cy="1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1 m</a:t>
              </a:r>
              <a:r>
                <a:rPr lang="en-GB" sz="1400" b="1" baseline="30000">
                  <a:solidFill>
                    <a:schemeClr val="bg2"/>
                  </a:solidFill>
                </a:rPr>
                <a:t>3</a:t>
              </a:r>
              <a:r>
                <a:rPr lang="en-GB" sz="1400" b="1">
                  <a:solidFill>
                    <a:schemeClr val="bg2"/>
                  </a:solidFill>
                </a:rPr>
                <a:t>/s </a:t>
              </a:r>
              <a:r>
                <a:rPr lang="en-GB" sz="1400" b="1">
                  <a:solidFill>
                    <a:srgbClr val="808080"/>
                  </a:solidFill>
                </a:rPr>
                <a:t>(Pri. 2)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1214423"/>
            <a:ext cx="8610600" cy="459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600" b="1" dirty="0" smtClean="0"/>
              <a:t>1.	Background</a:t>
            </a:r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</a:pPr>
            <a:r>
              <a:rPr lang="en-GB" sz="3600" b="1" dirty="0"/>
              <a:t>2</a:t>
            </a:r>
            <a:r>
              <a:rPr lang="en-GB" sz="3600" b="1" dirty="0" smtClean="0"/>
              <a:t>.    Creating a representative Network</a:t>
            </a:r>
            <a:endParaRPr lang="en-GB" sz="3600" b="1" dirty="0"/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600" b="1" dirty="0"/>
              <a:t>3</a:t>
            </a:r>
            <a:r>
              <a:rPr lang="en-GB" sz="3600" b="1" dirty="0" smtClean="0"/>
              <a:t>.	Using </a:t>
            </a:r>
            <a:r>
              <a:rPr lang="en-GB" sz="3600" b="1" dirty="0"/>
              <a:t>“penalties” to </a:t>
            </a:r>
            <a:r>
              <a:rPr lang="en-GB" sz="3600" b="1" dirty="0" smtClean="0"/>
              <a:t>define</a:t>
            </a:r>
            <a:br>
              <a:rPr lang="en-GB" sz="3600" b="1" dirty="0" smtClean="0"/>
            </a:br>
            <a:r>
              <a:rPr lang="en-GB" sz="3600" b="1" dirty="0" smtClean="0"/>
              <a:t>	operating </a:t>
            </a:r>
            <a:r>
              <a:rPr lang="en-GB" sz="3600" b="1" dirty="0" smtClean="0"/>
              <a:t>rules</a:t>
            </a:r>
            <a:endParaRPr lang="en-GB" sz="3600" b="1" dirty="0"/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Contents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07" name="Rectangle 155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Network model with penalties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381962" name="Freeform 10"/>
          <p:cNvSpPr>
            <a:spLocks/>
          </p:cNvSpPr>
          <p:nvPr/>
        </p:nvSpPr>
        <p:spPr bwMode="auto">
          <a:xfrm rot="18900000">
            <a:off x="539750" y="3155950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381963" name="AutoShape 11"/>
          <p:cNvCxnSpPr>
            <a:cxnSpLocks noChangeShapeType="1"/>
            <a:stCxn id="382015" idx="3"/>
            <a:endCxn id="381967" idx="2"/>
          </p:cNvCxnSpPr>
          <p:nvPr/>
        </p:nvCxnSpPr>
        <p:spPr bwMode="auto">
          <a:xfrm>
            <a:off x="1849438" y="3806825"/>
            <a:ext cx="16748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381964" name="AutoShape 12"/>
          <p:cNvCxnSpPr>
            <a:cxnSpLocks noChangeShapeType="1"/>
            <a:stCxn id="381967" idx="6"/>
            <a:endCxn id="381974" idx="2"/>
          </p:cNvCxnSpPr>
          <p:nvPr/>
        </p:nvCxnSpPr>
        <p:spPr bwMode="auto">
          <a:xfrm>
            <a:off x="3989388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381965" name="AutoShape 13"/>
          <p:cNvCxnSpPr>
            <a:cxnSpLocks noChangeShapeType="1"/>
            <a:stCxn id="381974" idx="6"/>
            <a:endCxn id="382046" idx="2"/>
          </p:cNvCxnSpPr>
          <p:nvPr/>
        </p:nvCxnSpPr>
        <p:spPr bwMode="auto">
          <a:xfrm>
            <a:off x="5568950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381966" name="AutoShape 14"/>
          <p:cNvCxnSpPr>
            <a:cxnSpLocks noChangeShapeType="1"/>
            <a:stCxn id="382046" idx="6"/>
          </p:cNvCxnSpPr>
          <p:nvPr/>
        </p:nvCxnSpPr>
        <p:spPr bwMode="auto">
          <a:xfrm>
            <a:off x="7008813" y="3806825"/>
            <a:ext cx="157638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381967" name="Oval 15"/>
          <p:cNvSpPr>
            <a:spLocks noChangeArrowheads="1"/>
          </p:cNvSpPr>
          <p:nvPr/>
        </p:nvSpPr>
        <p:spPr bwMode="auto">
          <a:xfrm>
            <a:off x="353853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1968" name="AutoShape 16"/>
          <p:cNvSpPr>
            <a:spLocks noChangeArrowheads="1"/>
          </p:cNvSpPr>
          <p:nvPr/>
        </p:nvSpPr>
        <p:spPr bwMode="auto">
          <a:xfrm>
            <a:off x="4714875" y="19891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381969" name="AutoShape 17"/>
          <p:cNvCxnSpPr>
            <a:cxnSpLocks noChangeShapeType="1"/>
            <a:stCxn id="381974" idx="0"/>
            <a:endCxn id="381968" idx="4"/>
          </p:cNvCxnSpPr>
          <p:nvPr/>
        </p:nvCxnSpPr>
        <p:spPr bwMode="auto">
          <a:xfrm flipH="1" flipV="1">
            <a:off x="5324475" y="23844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381970" name="AutoShape 18"/>
          <p:cNvSpPr>
            <a:spLocks noChangeArrowheads="1"/>
          </p:cNvSpPr>
          <p:nvPr/>
        </p:nvSpPr>
        <p:spPr bwMode="auto">
          <a:xfrm>
            <a:off x="6170613" y="54070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381971" name="AutoShape 19"/>
          <p:cNvCxnSpPr>
            <a:cxnSpLocks noChangeShapeType="1"/>
            <a:stCxn id="382046" idx="4"/>
            <a:endCxn id="381970" idx="1"/>
          </p:cNvCxnSpPr>
          <p:nvPr/>
        </p:nvCxnSpPr>
        <p:spPr bwMode="auto">
          <a:xfrm>
            <a:off x="6777038" y="40386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381972" name="AutoShape 20"/>
          <p:cNvSpPr>
            <a:spLocks noChangeArrowheads="1"/>
          </p:cNvSpPr>
          <p:nvPr/>
        </p:nvSpPr>
        <p:spPr bwMode="auto">
          <a:xfrm>
            <a:off x="3143250" y="54244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381973" name="AutoShape 21"/>
          <p:cNvCxnSpPr>
            <a:cxnSpLocks noChangeShapeType="1"/>
            <a:stCxn id="381967" idx="4"/>
            <a:endCxn id="381972" idx="1"/>
          </p:cNvCxnSpPr>
          <p:nvPr/>
        </p:nvCxnSpPr>
        <p:spPr bwMode="auto">
          <a:xfrm flipH="1">
            <a:off x="3752850" y="4038600"/>
            <a:ext cx="4763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381974" name="Oval 22"/>
          <p:cNvSpPr>
            <a:spLocks noChangeArrowheads="1"/>
          </p:cNvSpPr>
          <p:nvPr/>
        </p:nvSpPr>
        <p:spPr bwMode="auto">
          <a:xfrm>
            <a:off x="5118100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2015" name="AutoShape 63"/>
          <p:cNvSpPr>
            <a:spLocks noChangeArrowheads="1"/>
          </p:cNvSpPr>
          <p:nvPr/>
        </p:nvSpPr>
        <p:spPr bwMode="auto">
          <a:xfrm rot="16200000">
            <a:off x="719137" y="32670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82046" name="Oval 94"/>
          <p:cNvSpPr>
            <a:spLocks noChangeArrowheads="1"/>
          </p:cNvSpPr>
          <p:nvPr/>
        </p:nvSpPr>
        <p:spPr bwMode="auto">
          <a:xfrm>
            <a:off x="65579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2087" name="AutoShape 135"/>
          <p:cNvSpPr>
            <a:spLocks noChangeArrowheads="1"/>
          </p:cNvSpPr>
          <p:nvPr/>
        </p:nvSpPr>
        <p:spPr bwMode="auto">
          <a:xfrm>
            <a:off x="7094538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382088" name="AutoShape 136"/>
          <p:cNvSpPr>
            <a:spLocks noChangeArrowheads="1"/>
          </p:cNvSpPr>
          <p:nvPr/>
        </p:nvSpPr>
        <p:spPr bwMode="auto">
          <a:xfrm>
            <a:off x="2054225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382187" name="Rectangle 235"/>
          <p:cNvSpPr>
            <a:spLocks noChangeArrowheads="1"/>
          </p:cNvSpPr>
          <p:nvPr/>
        </p:nvSpPr>
        <p:spPr bwMode="auto">
          <a:xfrm>
            <a:off x="755650" y="1484313"/>
            <a:ext cx="863600" cy="144145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82188" name="Group 236"/>
          <p:cNvGrpSpPr>
            <a:grpSpLocks/>
          </p:cNvGrpSpPr>
          <p:nvPr/>
        </p:nvGrpSpPr>
        <p:grpSpPr bwMode="auto">
          <a:xfrm>
            <a:off x="755650" y="1484313"/>
            <a:ext cx="863600" cy="1441450"/>
            <a:chOff x="521" y="935"/>
            <a:chExt cx="499" cy="908"/>
          </a:xfrm>
        </p:grpSpPr>
        <p:sp>
          <p:nvSpPr>
            <p:cNvPr id="382189" name="Rectangle 237"/>
            <p:cNvSpPr>
              <a:spLocks noChangeArrowheads="1"/>
            </p:cNvSpPr>
            <p:nvPr/>
          </p:nvSpPr>
          <p:spPr bwMode="auto">
            <a:xfrm>
              <a:off x="521" y="935"/>
              <a:ext cx="499" cy="908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2190" name="Line 238"/>
            <p:cNvSpPr>
              <a:spLocks noChangeShapeType="1"/>
            </p:cNvSpPr>
            <p:nvPr/>
          </p:nvSpPr>
          <p:spPr bwMode="auto">
            <a:xfrm>
              <a:off x="521" y="1480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2191" name="Line 239"/>
            <p:cNvSpPr>
              <a:spLocks noChangeShapeType="1"/>
            </p:cNvSpPr>
            <p:nvPr/>
          </p:nvSpPr>
          <p:spPr bwMode="auto">
            <a:xfrm>
              <a:off x="521" y="1117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2192" name="Line 240"/>
            <p:cNvSpPr>
              <a:spLocks noChangeShapeType="1"/>
            </p:cNvSpPr>
            <p:nvPr/>
          </p:nvSpPr>
          <p:spPr bwMode="auto">
            <a:xfrm>
              <a:off x="521" y="1661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2193" name="Line 241"/>
            <p:cNvSpPr>
              <a:spLocks noChangeShapeType="1"/>
            </p:cNvSpPr>
            <p:nvPr/>
          </p:nvSpPr>
          <p:spPr bwMode="auto">
            <a:xfrm>
              <a:off x="521" y="1298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2194" name="Rectangle 242"/>
          <p:cNvSpPr>
            <a:spLocks noChangeArrowheads="1"/>
          </p:cNvSpPr>
          <p:nvPr/>
        </p:nvSpPr>
        <p:spPr bwMode="auto">
          <a:xfrm>
            <a:off x="827088" y="1484313"/>
            <a:ext cx="720725" cy="143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400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1000</a:t>
            </a:r>
          </a:p>
        </p:txBody>
      </p:sp>
      <p:sp>
        <p:nvSpPr>
          <p:cNvPr id="382197" name="AutoShape 245"/>
          <p:cNvSpPr>
            <a:spLocks/>
          </p:cNvSpPr>
          <p:nvPr/>
        </p:nvSpPr>
        <p:spPr bwMode="auto">
          <a:xfrm flipH="1">
            <a:off x="4645025" y="1196975"/>
            <a:ext cx="147638" cy="792163"/>
          </a:xfrm>
          <a:prstGeom prst="rightBrace">
            <a:avLst>
              <a:gd name="adj1" fmla="val 4471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2198" name="Rectangle 246"/>
          <p:cNvSpPr>
            <a:spLocks noChangeArrowheads="1"/>
          </p:cNvSpPr>
          <p:nvPr/>
        </p:nvSpPr>
        <p:spPr bwMode="auto">
          <a:xfrm>
            <a:off x="4068763" y="1485900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11.5</a:t>
            </a:r>
          </a:p>
        </p:txBody>
      </p:sp>
      <p:sp>
        <p:nvSpPr>
          <p:cNvPr id="382199" name="Rectangle 247"/>
          <p:cNvSpPr>
            <a:spLocks noChangeArrowheads="1"/>
          </p:cNvSpPr>
          <p:nvPr/>
        </p:nvSpPr>
        <p:spPr bwMode="auto">
          <a:xfrm>
            <a:off x="2339975" y="3051175"/>
            <a:ext cx="122396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30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2</a:t>
            </a:r>
          </a:p>
        </p:txBody>
      </p:sp>
      <p:sp>
        <p:nvSpPr>
          <p:cNvPr id="382200" name="Rectangle 248"/>
          <p:cNvSpPr>
            <a:spLocks noChangeArrowheads="1"/>
          </p:cNvSpPr>
          <p:nvPr/>
        </p:nvSpPr>
        <p:spPr bwMode="auto">
          <a:xfrm>
            <a:off x="5507038" y="1231900"/>
            <a:ext cx="865187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1200</a:t>
            </a:r>
          </a:p>
        </p:txBody>
      </p:sp>
      <p:sp>
        <p:nvSpPr>
          <p:cNvPr id="382201" name="Rectangle 249"/>
          <p:cNvSpPr>
            <a:spLocks noChangeArrowheads="1"/>
          </p:cNvSpPr>
          <p:nvPr/>
        </p:nvSpPr>
        <p:spPr bwMode="auto">
          <a:xfrm>
            <a:off x="4786313" y="1231900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0.5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382202" name="AutoShape 250"/>
          <p:cNvSpPr>
            <a:spLocks/>
          </p:cNvSpPr>
          <p:nvPr/>
        </p:nvSpPr>
        <p:spPr bwMode="auto">
          <a:xfrm flipH="1">
            <a:off x="2771775" y="5826125"/>
            <a:ext cx="142875" cy="574675"/>
          </a:xfrm>
          <a:prstGeom prst="rightBrace">
            <a:avLst>
              <a:gd name="adj1" fmla="val 33519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2203" name="Rectangle 251"/>
          <p:cNvSpPr>
            <a:spLocks noChangeArrowheads="1"/>
          </p:cNvSpPr>
          <p:nvPr/>
        </p:nvSpPr>
        <p:spPr bwMode="auto">
          <a:xfrm>
            <a:off x="2195513" y="5992813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21.0</a:t>
            </a:r>
          </a:p>
        </p:txBody>
      </p:sp>
      <p:sp>
        <p:nvSpPr>
          <p:cNvPr id="382204" name="Rectangle 252"/>
          <p:cNvSpPr>
            <a:spLocks noChangeArrowheads="1"/>
          </p:cNvSpPr>
          <p:nvPr/>
        </p:nvSpPr>
        <p:spPr bwMode="auto">
          <a:xfrm>
            <a:off x="3633788" y="5786438"/>
            <a:ext cx="7207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5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15</a:t>
            </a:r>
          </a:p>
        </p:txBody>
      </p:sp>
      <p:sp>
        <p:nvSpPr>
          <p:cNvPr id="382205" name="Rectangle 253"/>
          <p:cNvSpPr>
            <a:spLocks noChangeArrowheads="1"/>
          </p:cNvSpPr>
          <p:nvPr/>
        </p:nvSpPr>
        <p:spPr bwMode="auto">
          <a:xfrm>
            <a:off x="2913063" y="5786438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20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382206" name="Rectangle 254"/>
          <p:cNvSpPr>
            <a:spLocks noChangeArrowheads="1"/>
          </p:cNvSpPr>
          <p:nvPr/>
        </p:nvSpPr>
        <p:spPr bwMode="auto">
          <a:xfrm>
            <a:off x="6084888" y="5805488"/>
            <a:ext cx="1223962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4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500</a:t>
            </a:r>
          </a:p>
        </p:txBody>
      </p:sp>
      <p:sp>
        <p:nvSpPr>
          <p:cNvPr id="382207" name="Rectangle 255"/>
          <p:cNvSpPr>
            <a:spLocks noChangeArrowheads="1"/>
          </p:cNvSpPr>
          <p:nvPr/>
        </p:nvSpPr>
        <p:spPr bwMode="auto">
          <a:xfrm>
            <a:off x="7380288" y="3051175"/>
            <a:ext cx="1223962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750</a:t>
            </a:r>
          </a:p>
        </p:txBody>
      </p:sp>
      <p:sp>
        <p:nvSpPr>
          <p:cNvPr id="382208" name="Rectangle 256"/>
          <p:cNvSpPr>
            <a:spLocks noChangeArrowheads="1"/>
          </p:cNvSpPr>
          <p:nvPr/>
        </p:nvSpPr>
        <p:spPr bwMode="auto">
          <a:xfrm>
            <a:off x="44211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2209" name="Rectangle 257"/>
          <p:cNvSpPr>
            <a:spLocks noChangeArrowheads="1"/>
          </p:cNvSpPr>
          <p:nvPr/>
        </p:nvSpPr>
        <p:spPr bwMode="auto">
          <a:xfrm>
            <a:off x="5861050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382210" name="Rectangle 258"/>
          <p:cNvSpPr>
            <a:spLocks noChangeArrowheads="1"/>
          </p:cNvSpPr>
          <p:nvPr/>
        </p:nvSpPr>
        <p:spPr bwMode="auto">
          <a:xfrm>
            <a:off x="5362575" y="283368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2211" name="Rectangle 259"/>
          <p:cNvSpPr>
            <a:spLocks noChangeArrowheads="1"/>
          </p:cNvSpPr>
          <p:nvPr/>
        </p:nvSpPr>
        <p:spPr bwMode="auto">
          <a:xfrm>
            <a:off x="3778250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2212" name="Rectangle 260"/>
          <p:cNvSpPr>
            <a:spLocks noChangeArrowheads="1"/>
          </p:cNvSpPr>
          <p:nvPr/>
        </p:nvSpPr>
        <p:spPr bwMode="auto">
          <a:xfrm>
            <a:off x="766762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382213" name="Rectangle 261"/>
          <p:cNvSpPr>
            <a:spLocks noChangeArrowheads="1"/>
          </p:cNvSpPr>
          <p:nvPr/>
        </p:nvSpPr>
        <p:spPr bwMode="auto">
          <a:xfrm>
            <a:off x="6804025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382214" name="Rectangle 262"/>
          <p:cNvSpPr>
            <a:spLocks noChangeArrowheads="1"/>
          </p:cNvSpPr>
          <p:nvPr/>
        </p:nvSpPr>
        <p:spPr bwMode="auto">
          <a:xfrm>
            <a:off x="248443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02117" name="AutoShape 5"/>
          <p:cNvCxnSpPr>
            <a:cxnSpLocks noChangeShapeType="1"/>
            <a:endCxn id="602121" idx="2"/>
          </p:cNvCxnSpPr>
          <p:nvPr/>
        </p:nvCxnSpPr>
        <p:spPr bwMode="auto">
          <a:xfrm>
            <a:off x="1849438" y="3806825"/>
            <a:ext cx="16748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2118" name="AutoShape 6"/>
          <p:cNvCxnSpPr>
            <a:cxnSpLocks noChangeShapeType="1"/>
            <a:stCxn id="602121" idx="6"/>
            <a:endCxn id="602128" idx="2"/>
          </p:cNvCxnSpPr>
          <p:nvPr/>
        </p:nvCxnSpPr>
        <p:spPr bwMode="auto">
          <a:xfrm>
            <a:off x="3989388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2119" name="AutoShape 7"/>
          <p:cNvCxnSpPr>
            <a:cxnSpLocks noChangeShapeType="1"/>
            <a:stCxn id="602128" idx="6"/>
            <a:endCxn id="602133" idx="2"/>
          </p:cNvCxnSpPr>
          <p:nvPr/>
        </p:nvCxnSpPr>
        <p:spPr bwMode="auto">
          <a:xfrm>
            <a:off x="5568950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2120" name="AutoShape 8"/>
          <p:cNvCxnSpPr>
            <a:cxnSpLocks noChangeShapeType="1"/>
            <a:stCxn id="602133" idx="6"/>
          </p:cNvCxnSpPr>
          <p:nvPr/>
        </p:nvCxnSpPr>
        <p:spPr bwMode="auto">
          <a:xfrm>
            <a:off x="7008813" y="3806825"/>
            <a:ext cx="157638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2121" name="Oval 9"/>
          <p:cNvSpPr>
            <a:spLocks noChangeArrowheads="1"/>
          </p:cNvSpPr>
          <p:nvPr/>
        </p:nvSpPr>
        <p:spPr bwMode="auto">
          <a:xfrm>
            <a:off x="353853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2122" name="AutoShape 10"/>
          <p:cNvSpPr>
            <a:spLocks noChangeArrowheads="1"/>
          </p:cNvSpPr>
          <p:nvPr/>
        </p:nvSpPr>
        <p:spPr bwMode="auto">
          <a:xfrm>
            <a:off x="4714875" y="19891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02123" name="AutoShape 11"/>
          <p:cNvCxnSpPr>
            <a:cxnSpLocks noChangeShapeType="1"/>
            <a:stCxn id="602128" idx="0"/>
            <a:endCxn id="602122" idx="4"/>
          </p:cNvCxnSpPr>
          <p:nvPr/>
        </p:nvCxnSpPr>
        <p:spPr bwMode="auto">
          <a:xfrm flipH="1" flipV="1">
            <a:off x="5324475" y="23844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2124" name="AutoShape 12"/>
          <p:cNvSpPr>
            <a:spLocks noChangeArrowheads="1"/>
          </p:cNvSpPr>
          <p:nvPr/>
        </p:nvSpPr>
        <p:spPr bwMode="auto">
          <a:xfrm>
            <a:off x="6170613" y="54070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602125" name="AutoShape 13"/>
          <p:cNvCxnSpPr>
            <a:cxnSpLocks noChangeShapeType="1"/>
            <a:stCxn id="602133" idx="4"/>
            <a:endCxn id="602124" idx="1"/>
          </p:cNvCxnSpPr>
          <p:nvPr/>
        </p:nvCxnSpPr>
        <p:spPr bwMode="auto">
          <a:xfrm>
            <a:off x="6777038" y="40386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2126" name="AutoShape 14"/>
          <p:cNvSpPr>
            <a:spLocks noChangeArrowheads="1"/>
          </p:cNvSpPr>
          <p:nvPr/>
        </p:nvSpPr>
        <p:spPr bwMode="auto">
          <a:xfrm>
            <a:off x="3143250" y="54244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02127" name="AutoShape 15"/>
          <p:cNvCxnSpPr>
            <a:cxnSpLocks noChangeShapeType="1"/>
            <a:stCxn id="602121" idx="4"/>
            <a:endCxn id="602126" idx="1"/>
          </p:cNvCxnSpPr>
          <p:nvPr/>
        </p:nvCxnSpPr>
        <p:spPr bwMode="auto">
          <a:xfrm flipH="1">
            <a:off x="3752850" y="4038600"/>
            <a:ext cx="4763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2128" name="Oval 16"/>
          <p:cNvSpPr>
            <a:spLocks noChangeArrowheads="1"/>
          </p:cNvSpPr>
          <p:nvPr/>
        </p:nvSpPr>
        <p:spPr bwMode="auto">
          <a:xfrm>
            <a:off x="5118100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2129" name="Rectangle 17"/>
          <p:cNvSpPr>
            <a:spLocks noChangeArrowheads="1"/>
          </p:cNvSpPr>
          <p:nvPr/>
        </p:nvSpPr>
        <p:spPr bwMode="auto">
          <a:xfrm>
            <a:off x="44211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2130" name="Rectangle 18"/>
          <p:cNvSpPr>
            <a:spLocks noChangeArrowheads="1"/>
          </p:cNvSpPr>
          <p:nvPr/>
        </p:nvSpPr>
        <p:spPr bwMode="auto">
          <a:xfrm>
            <a:off x="5861050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02131" name="Rectangle 19"/>
          <p:cNvSpPr>
            <a:spLocks noChangeArrowheads="1"/>
          </p:cNvSpPr>
          <p:nvPr/>
        </p:nvSpPr>
        <p:spPr bwMode="auto">
          <a:xfrm>
            <a:off x="5362575" y="283368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2133" name="Oval 21"/>
          <p:cNvSpPr>
            <a:spLocks noChangeArrowheads="1"/>
          </p:cNvSpPr>
          <p:nvPr/>
        </p:nvSpPr>
        <p:spPr bwMode="auto">
          <a:xfrm>
            <a:off x="65579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2134" name="Rectangle 22"/>
          <p:cNvSpPr>
            <a:spLocks noChangeArrowheads="1"/>
          </p:cNvSpPr>
          <p:nvPr/>
        </p:nvSpPr>
        <p:spPr bwMode="auto">
          <a:xfrm>
            <a:off x="3778250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2135" name="AutoShape 23"/>
          <p:cNvSpPr>
            <a:spLocks noChangeArrowheads="1"/>
          </p:cNvSpPr>
          <p:nvPr/>
        </p:nvSpPr>
        <p:spPr bwMode="auto">
          <a:xfrm>
            <a:off x="7094538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602136" name="AutoShape 24"/>
          <p:cNvSpPr>
            <a:spLocks noChangeArrowheads="1"/>
          </p:cNvSpPr>
          <p:nvPr/>
        </p:nvSpPr>
        <p:spPr bwMode="auto">
          <a:xfrm>
            <a:off x="2054225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602137" name="Rectangle 25"/>
          <p:cNvSpPr>
            <a:spLocks noChangeArrowheads="1"/>
          </p:cNvSpPr>
          <p:nvPr/>
        </p:nvSpPr>
        <p:spPr bwMode="auto">
          <a:xfrm>
            <a:off x="766762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02139" name="Rectangle 27"/>
          <p:cNvSpPr>
            <a:spLocks noChangeArrowheads="1"/>
          </p:cNvSpPr>
          <p:nvPr/>
        </p:nvSpPr>
        <p:spPr bwMode="auto">
          <a:xfrm>
            <a:off x="6804025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02140" name="Rectangle 28"/>
          <p:cNvSpPr>
            <a:spLocks noChangeArrowheads="1"/>
          </p:cNvSpPr>
          <p:nvPr/>
        </p:nvSpPr>
        <p:spPr bwMode="auto">
          <a:xfrm>
            <a:off x="755650" y="1484313"/>
            <a:ext cx="863600" cy="144145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2141" name="Rectangle 29"/>
          <p:cNvSpPr>
            <a:spLocks noChangeArrowheads="1"/>
          </p:cNvSpPr>
          <p:nvPr/>
        </p:nvSpPr>
        <p:spPr bwMode="auto">
          <a:xfrm>
            <a:off x="755650" y="1484313"/>
            <a:ext cx="863600" cy="144462"/>
          </a:xfrm>
          <a:prstGeom prst="rect">
            <a:avLst/>
          </a:prstGeom>
          <a:solidFill>
            <a:srgbClr val="FFAFA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02142" name="Group 30"/>
          <p:cNvGrpSpPr>
            <a:grpSpLocks/>
          </p:cNvGrpSpPr>
          <p:nvPr/>
        </p:nvGrpSpPr>
        <p:grpSpPr bwMode="auto">
          <a:xfrm>
            <a:off x="755650" y="1484313"/>
            <a:ext cx="863600" cy="1441450"/>
            <a:chOff x="521" y="935"/>
            <a:chExt cx="499" cy="908"/>
          </a:xfrm>
        </p:grpSpPr>
        <p:sp>
          <p:nvSpPr>
            <p:cNvPr id="602143" name="Rectangle 31"/>
            <p:cNvSpPr>
              <a:spLocks noChangeArrowheads="1"/>
            </p:cNvSpPr>
            <p:nvPr/>
          </p:nvSpPr>
          <p:spPr bwMode="auto">
            <a:xfrm>
              <a:off x="521" y="935"/>
              <a:ext cx="499" cy="908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2144" name="Line 32"/>
            <p:cNvSpPr>
              <a:spLocks noChangeShapeType="1"/>
            </p:cNvSpPr>
            <p:nvPr/>
          </p:nvSpPr>
          <p:spPr bwMode="auto">
            <a:xfrm>
              <a:off x="521" y="1480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2145" name="Line 33"/>
            <p:cNvSpPr>
              <a:spLocks noChangeShapeType="1"/>
            </p:cNvSpPr>
            <p:nvPr/>
          </p:nvSpPr>
          <p:spPr bwMode="auto">
            <a:xfrm>
              <a:off x="521" y="1117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2146" name="Line 34"/>
            <p:cNvSpPr>
              <a:spLocks noChangeShapeType="1"/>
            </p:cNvSpPr>
            <p:nvPr/>
          </p:nvSpPr>
          <p:spPr bwMode="auto">
            <a:xfrm>
              <a:off x="521" y="1661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2147" name="Line 35"/>
            <p:cNvSpPr>
              <a:spLocks noChangeShapeType="1"/>
            </p:cNvSpPr>
            <p:nvPr/>
          </p:nvSpPr>
          <p:spPr bwMode="auto">
            <a:xfrm>
              <a:off x="521" y="1298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02148" name="Rectangle 36"/>
          <p:cNvSpPr>
            <a:spLocks noChangeArrowheads="1"/>
          </p:cNvSpPr>
          <p:nvPr/>
        </p:nvSpPr>
        <p:spPr bwMode="auto">
          <a:xfrm>
            <a:off x="827088" y="1484313"/>
            <a:ext cx="720725" cy="143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400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1000</a:t>
            </a:r>
          </a:p>
        </p:txBody>
      </p:sp>
      <p:sp>
        <p:nvSpPr>
          <p:cNvPr id="602149" name="AutoShape 37"/>
          <p:cNvSpPr>
            <a:spLocks/>
          </p:cNvSpPr>
          <p:nvPr/>
        </p:nvSpPr>
        <p:spPr bwMode="auto">
          <a:xfrm flipH="1">
            <a:off x="4645025" y="1196975"/>
            <a:ext cx="147638" cy="792163"/>
          </a:xfrm>
          <a:prstGeom prst="rightBrace">
            <a:avLst>
              <a:gd name="adj1" fmla="val 4471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2150" name="Rectangle 38"/>
          <p:cNvSpPr>
            <a:spLocks noChangeArrowheads="1"/>
          </p:cNvSpPr>
          <p:nvPr/>
        </p:nvSpPr>
        <p:spPr bwMode="auto">
          <a:xfrm>
            <a:off x="4068763" y="1485900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11.5</a:t>
            </a:r>
          </a:p>
        </p:txBody>
      </p:sp>
      <p:sp>
        <p:nvSpPr>
          <p:cNvPr id="602151" name="Rectangle 39"/>
          <p:cNvSpPr>
            <a:spLocks noChangeArrowheads="1"/>
          </p:cNvSpPr>
          <p:nvPr/>
        </p:nvSpPr>
        <p:spPr bwMode="auto">
          <a:xfrm>
            <a:off x="2339975" y="3051175"/>
            <a:ext cx="122396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30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2</a:t>
            </a:r>
          </a:p>
        </p:txBody>
      </p:sp>
      <p:sp>
        <p:nvSpPr>
          <p:cNvPr id="602152" name="Rectangle 40"/>
          <p:cNvSpPr>
            <a:spLocks noChangeArrowheads="1"/>
          </p:cNvSpPr>
          <p:nvPr/>
        </p:nvSpPr>
        <p:spPr bwMode="auto">
          <a:xfrm>
            <a:off x="5507038" y="1231900"/>
            <a:ext cx="865187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1200</a:t>
            </a:r>
          </a:p>
        </p:txBody>
      </p:sp>
      <p:sp>
        <p:nvSpPr>
          <p:cNvPr id="602153" name="Rectangle 41"/>
          <p:cNvSpPr>
            <a:spLocks noChangeArrowheads="1"/>
          </p:cNvSpPr>
          <p:nvPr/>
        </p:nvSpPr>
        <p:spPr bwMode="auto">
          <a:xfrm>
            <a:off x="4786313" y="1231900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0.5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2154" name="AutoShape 42"/>
          <p:cNvSpPr>
            <a:spLocks/>
          </p:cNvSpPr>
          <p:nvPr/>
        </p:nvSpPr>
        <p:spPr bwMode="auto">
          <a:xfrm flipH="1">
            <a:off x="2771775" y="5826125"/>
            <a:ext cx="142875" cy="574675"/>
          </a:xfrm>
          <a:prstGeom prst="rightBrace">
            <a:avLst>
              <a:gd name="adj1" fmla="val 33519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2155" name="Rectangle 43"/>
          <p:cNvSpPr>
            <a:spLocks noChangeArrowheads="1"/>
          </p:cNvSpPr>
          <p:nvPr/>
        </p:nvSpPr>
        <p:spPr bwMode="auto">
          <a:xfrm>
            <a:off x="2195513" y="5992813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21.0</a:t>
            </a:r>
          </a:p>
        </p:txBody>
      </p:sp>
      <p:sp>
        <p:nvSpPr>
          <p:cNvPr id="602156" name="Rectangle 44"/>
          <p:cNvSpPr>
            <a:spLocks noChangeArrowheads="1"/>
          </p:cNvSpPr>
          <p:nvPr/>
        </p:nvSpPr>
        <p:spPr bwMode="auto">
          <a:xfrm>
            <a:off x="3633788" y="5786438"/>
            <a:ext cx="7207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5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15</a:t>
            </a:r>
          </a:p>
        </p:txBody>
      </p:sp>
      <p:sp>
        <p:nvSpPr>
          <p:cNvPr id="602157" name="Rectangle 45"/>
          <p:cNvSpPr>
            <a:spLocks noChangeArrowheads="1"/>
          </p:cNvSpPr>
          <p:nvPr/>
        </p:nvSpPr>
        <p:spPr bwMode="auto">
          <a:xfrm>
            <a:off x="2913063" y="5786438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20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2158" name="Rectangle 46"/>
          <p:cNvSpPr>
            <a:spLocks noChangeArrowheads="1"/>
          </p:cNvSpPr>
          <p:nvPr/>
        </p:nvSpPr>
        <p:spPr bwMode="auto">
          <a:xfrm>
            <a:off x="6084888" y="5805488"/>
            <a:ext cx="1223962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4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500</a:t>
            </a:r>
          </a:p>
        </p:txBody>
      </p:sp>
      <p:sp>
        <p:nvSpPr>
          <p:cNvPr id="602159" name="Rectangle 47"/>
          <p:cNvSpPr>
            <a:spLocks noChangeArrowheads="1"/>
          </p:cNvSpPr>
          <p:nvPr/>
        </p:nvSpPr>
        <p:spPr bwMode="auto">
          <a:xfrm>
            <a:off x="7380288" y="3051175"/>
            <a:ext cx="1223962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750</a:t>
            </a:r>
          </a:p>
        </p:txBody>
      </p:sp>
      <p:sp>
        <p:nvSpPr>
          <p:cNvPr id="602161" name="Rectangle 49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1</a:t>
            </a:r>
            <a:r>
              <a:rPr lang="en-GB" sz="4400" b="1" dirty="0" smtClean="0">
                <a:solidFill>
                  <a:schemeClr val="tx2"/>
                </a:solidFill>
              </a:rPr>
              <a:t>: Reservoir in Zone 1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cxnSp>
        <p:nvCxnSpPr>
          <p:cNvPr id="602162" name="AutoShape 50"/>
          <p:cNvCxnSpPr>
            <a:cxnSpLocks noChangeShapeType="1"/>
            <a:stCxn id="602163" idx="1"/>
          </p:cNvCxnSpPr>
          <p:nvPr/>
        </p:nvCxnSpPr>
        <p:spPr bwMode="auto">
          <a:xfrm flipH="1">
            <a:off x="1606550" y="1601788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lg"/>
          </a:ln>
          <a:effectLst/>
        </p:spPr>
      </p:cxnSp>
      <p:sp>
        <p:nvSpPr>
          <p:cNvPr id="602163" name="Rectangle 51"/>
          <p:cNvSpPr>
            <a:spLocks noChangeArrowheads="1"/>
          </p:cNvSpPr>
          <p:nvPr/>
        </p:nvSpPr>
        <p:spPr bwMode="auto">
          <a:xfrm>
            <a:off x="1944688" y="1484313"/>
            <a:ext cx="1258887" cy="234950"/>
          </a:xfrm>
          <a:prstGeom prst="rect">
            <a:avLst/>
          </a:prstGeom>
          <a:solidFill>
            <a:srgbClr val="FFFF00">
              <a:alpha val="60001"/>
            </a:srgb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1400" b="1">
                <a:solidFill>
                  <a:schemeClr val="bg2"/>
                </a:solidFill>
              </a:rPr>
              <a:t>Water level</a:t>
            </a:r>
          </a:p>
        </p:txBody>
      </p:sp>
      <p:sp>
        <p:nvSpPr>
          <p:cNvPr id="602164" name="Freeform 52"/>
          <p:cNvSpPr>
            <a:spLocks/>
          </p:cNvSpPr>
          <p:nvPr/>
        </p:nvSpPr>
        <p:spPr bwMode="auto">
          <a:xfrm rot="18900000">
            <a:off x="539750" y="3155950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02165" name="AutoShape 53"/>
          <p:cNvSpPr>
            <a:spLocks noChangeArrowheads="1"/>
          </p:cNvSpPr>
          <p:nvPr/>
        </p:nvSpPr>
        <p:spPr bwMode="auto">
          <a:xfrm rot="16200000">
            <a:off x="719137" y="32670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FFAFA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602166" name="AutoShape 54"/>
          <p:cNvSpPr>
            <a:spLocks noChangeArrowheads="1"/>
          </p:cNvSpPr>
          <p:nvPr/>
        </p:nvSpPr>
        <p:spPr bwMode="auto">
          <a:xfrm rot="16200000">
            <a:off x="845344" y="3328194"/>
            <a:ext cx="1025525" cy="954087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grpSp>
        <p:nvGrpSpPr>
          <p:cNvPr id="602179" name="Group 67"/>
          <p:cNvGrpSpPr>
            <a:grpSpLocks/>
          </p:cNvGrpSpPr>
          <p:nvPr/>
        </p:nvGrpSpPr>
        <p:grpSpPr bwMode="auto">
          <a:xfrm>
            <a:off x="2339975" y="2832100"/>
            <a:ext cx="6551613" cy="3692525"/>
            <a:chOff x="1474" y="1784"/>
            <a:chExt cx="4127" cy="2326"/>
          </a:xfrm>
        </p:grpSpPr>
        <p:sp>
          <p:nvSpPr>
            <p:cNvPr id="602167" name="Rectangle 55"/>
            <p:cNvSpPr>
              <a:spLocks noChangeArrowheads="1"/>
            </p:cNvSpPr>
            <p:nvPr/>
          </p:nvSpPr>
          <p:spPr bwMode="auto">
            <a:xfrm>
              <a:off x="4195" y="3897"/>
              <a:ext cx="1406" cy="2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80000"/>
                </a:lnSpc>
              </a:pPr>
              <a:r>
                <a:rPr lang="en-GB" sz="1200" b="1">
                  <a:solidFill>
                    <a:schemeClr val="bg2"/>
                  </a:solidFill>
                </a:rPr>
                <a:t>= channel flow in m</a:t>
              </a:r>
              <a:r>
                <a:rPr lang="en-GB" sz="1200" b="1" baseline="30000">
                  <a:solidFill>
                    <a:schemeClr val="bg2"/>
                  </a:solidFill>
                </a:rPr>
                <a:t>3</a:t>
              </a:r>
              <a:r>
                <a:rPr lang="en-GB" sz="1200" b="1">
                  <a:solidFill>
                    <a:schemeClr val="bg2"/>
                  </a:solidFill>
                </a:rPr>
                <a:t>/s</a:t>
              </a:r>
            </a:p>
          </p:txBody>
        </p:sp>
        <p:sp>
          <p:nvSpPr>
            <p:cNvPr id="602168" name="Rectangle 56"/>
            <p:cNvSpPr>
              <a:spLocks noChangeArrowheads="1"/>
            </p:cNvSpPr>
            <p:nvPr/>
          </p:nvSpPr>
          <p:spPr bwMode="auto">
            <a:xfrm>
              <a:off x="4740" y="2539"/>
              <a:ext cx="317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1"/>
                  </a:solidFill>
                </a:rPr>
                <a:t>1.0</a:t>
              </a:r>
            </a:p>
          </p:txBody>
        </p:sp>
        <p:sp>
          <p:nvSpPr>
            <p:cNvPr id="602169" name="Rectangle 57"/>
            <p:cNvSpPr>
              <a:spLocks noChangeArrowheads="1"/>
            </p:cNvSpPr>
            <p:nvPr/>
          </p:nvSpPr>
          <p:spPr bwMode="auto">
            <a:xfrm>
              <a:off x="1474" y="2539"/>
              <a:ext cx="363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1"/>
                  </a:solidFill>
                </a:rPr>
                <a:t>37.5</a:t>
              </a:r>
            </a:p>
          </p:txBody>
        </p:sp>
        <p:sp>
          <p:nvSpPr>
            <p:cNvPr id="602170" name="Rectangle 58"/>
            <p:cNvSpPr>
              <a:spLocks noChangeArrowheads="1"/>
            </p:cNvSpPr>
            <p:nvPr/>
          </p:nvSpPr>
          <p:spPr bwMode="auto">
            <a:xfrm>
              <a:off x="2698" y="2539"/>
              <a:ext cx="363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1"/>
                  </a:solidFill>
                </a:rPr>
                <a:t>16.5</a:t>
              </a:r>
            </a:p>
          </p:txBody>
        </p:sp>
        <p:sp>
          <p:nvSpPr>
            <p:cNvPr id="602171" name="Rectangle 59"/>
            <p:cNvSpPr>
              <a:spLocks noChangeArrowheads="1"/>
            </p:cNvSpPr>
            <p:nvPr/>
          </p:nvSpPr>
          <p:spPr bwMode="auto">
            <a:xfrm>
              <a:off x="3606" y="2539"/>
              <a:ext cx="317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400" b="1">
                  <a:solidFill>
                    <a:schemeClr val="bg1"/>
                  </a:solidFill>
                </a:rPr>
                <a:t>5.0</a:t>
              </a:r>
            </a:p>
          </p:txBody>
        </p:sp>
        <p:sp>
          <p:nvSpPr>
            <p:cNvPr id="602172" name="Rectangle 60"/>
            <p:cNvSpPr>
              <a:spLocks noChangeArrowheads="1"/>
            </p:cNvSpPr>
            <p:nvPr/>
          </p:nvSpPr>
          <p:spPr bwMode="auto">
            <a:xfrm>
              <a:off x="3016" y="1784"/>
              <a:ext cx="363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r"/>
              <a:r>
                <a:rPr lang="en-GB" sz="1400" b="1" dirty="0">
                  <a:solidFill>
                    <a:schemeClr val="bg1"/>
                  </a:solidFill>
                </a:rPr>
                <a:t>11.5</a:t>
              </a:r>
            </a:p>
          </p:txBody>
        </p:sp>
        <p:sp>
          <p:nvSpPr>
            <p:cNvPr id="602173" name="Rectangle 61"/>
            <p:cNvSpPr>
              <a:spLocks noChangeArrowheads="1"/>
            </p:cNvSpPr>
            <p:nvPr/>
          </p:nvSpPr>
          <p:spPr bwMode="auto">
            <a:xfrm>
              <a:off x="2018" y="3021"/>
              <a:ext cx="363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r"/>
              <a:r>
                <a:rPr lang="en-GB" sz="1400" b="1">
                  <a:solidFill>
                    <a:schemeClr val="bg1"/>
                  </a:solidFill>
                </a:rPr>
                <a:t>21.0</a:t>
              </a:r>
            </a:p>
          </p:txBody>
        </p:sp>
        <p:sp>
          <p:nvSpPr>
            <p:cNvPr id="602174" name="Rectangle 62"/>
            <p:cNvSpPr>
              <a:spLocks noChangeArrowheads="1"/>
            </p:cNvSpPr>
            <p:nvPr/>
          </p:nvSpPr>
          <p:spPr bwMode="auto">
            <a:xfrm>
              <a:off x="3923" y="3021"/>
              <a:ext cx="363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r"/>
              <a:r>
                <a:rPr lang="en-GB" sz="1400" b="1">
                  <a:solidFill>
                    <a:schemeClr val="bg1"/>
                  </a:solidFill>
                </a:rPr>
                <a:t>4.0</a:t>
              </a:r>
            </a:p>
          </p:txBody>
        </p:sp>
        <p:sp>
          <p:nvSpPr>
            <p:cNvPr id="602175" name="Rectangle 63"/>
            <p:cNvSpPr>
              <a:spLocks noChangeArrowheads="1"/>
            </p:cNvSpPr>
            <p:nvPr/>
          </p:nvSpPr>
          <p:spPr bwMode="auto">
            <a:xfrm>
              <a:off x="4195" y="3942"/>
              <a:ext cx="3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200" b="1">
                  <a:solidFill>
                    <a:schemeClr val="bg1"/>
                  </a:solidFill>
                </a:rPr>
                <a:t>16.5</a:t>
              </a:r>
            </a:p>
          </p:txBody>
        </p:sp>
      </p:grpSp>
      <p:sp>
        <p:nvSpPr>
          <p:cNvPr id="602176" name="Rectangle 64"/>
          <p:cNvSpPr>
            <a:spLocks noChangeArrowheads="1"/>
          </p:cNvSpPr>
          <p:nvPr/>
        </p:nvSpPr>
        <p:spPr bwMode="auto">
          <a:xfrm>
            <a:off x="248443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04163" name="AutoShape 3"/>
          <p:cNvCxnSpPr>
            <a:cxnSpLocks noChangeShapeType="1"/>
            <a:endCxn id="604167" idx="2"/>
          </p:cNvCxnSpPr>
          <p:nvPr/>
        </p:nvCxnSpPr>
        <p:spPr bwMode="auto">
          <a:xfrm>
            <a:off x="1849438" y="3806825"/>
            <a:ext cx="16748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4164" name="AutoShape 4"/>
          <p:cNvCxnSpPr>
            <a:cxnSpLocks noChangeShapeType="1"/>
            <a:stCxn id="604167" idx="6"/>
            <a:endCxn id="604174" idx="2"/>
          </p:cNvCxnSpPr>
          <p:nvPr/>
        </p:nvCxnSpPr>
        <p:spPr bwMode="auto">
          <a:xfrm>
            <a:off x="3989388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4165" name="AutoShape 5"/>
          <p:cNvCxnSpPr>
            <a:cxnSpLocks noChangeShapeType="1"/>
            <a:stCxn id="604174" idx="6"/>
            <a:endCxn id="604178" idx="2"/>
          </p:cNvCxnSpPr>
          <p:nvPr/>
        </p:nvCxnSpPr>
        <p:spPr bwMode="auto">
          <a:xfrm>
            <a:off x="5568950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4166" name="AutoShape 6"/>
          <p:cNvCxnSpPr>
            <a:cxnSpLocks noChangeShapeType="1"/>
            <a:stCxn id="604178" idx="6"/>
          </p:cNvCxnSpPr>
          <p:nvPr/>
        </p:nvCxnSpPr>
        <p:spPr bwMode="auto">
          <a:xfrm>
            <a:off x="7008813" y="3806825"/>
            <a:ext cx="157638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4167" name="Oval 7"/>
          <p:cNvSpPr>
            <a:spLocks noChangeArrowheads="1"/>
          </p:cNvSpPr>
          <p:nvPr/>
        </p:nvSpPr>
        <p:spPr bwMode="auto">
          <a:xfrm>
            <a:off x="353853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4168" name="AutoShape 8"/>
          <p:cNvSpPr>
            <a:spLocks noChangeArrowheads="1"/>
          </p:cNvSpPr>
          <p:nvPr/>
        </p:nvSpPr>
        <p:spPr bwMode="auto">
          <a:xfrm>
            <a:off x="4714875" y="19891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04169" name="AutoShape 9"/>
          <p:cNvCxnSpPr>
            <a:cxnSpLocks noChangeShapeType="1"/>
            <a:stCxn id="604174" idx="0"/>
            <a:endCxn id="604168" idx="4"/>
          </p:cNvCxnSpPr>
          <p:nvPr/>
        </p:nvCxnSpPr>
        <p:spPr bwMode="auto">
          <a:xfrm flipH="1" flipV="1">
            <a:off x="5324475" y="23844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4170" name="AutoShape 10"/>
          <p:cNvSpPr>
            <a:spLocks noChangeArrowheads="1"/>
          </p:cNvSpPr>
          <p:nvPr/>
        </p:nvSpPr>
        <p:spPr bwMode="auto">
          <a:xfrm>
            <a:off x="6170613" y="54070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604171" name="AutoShape 11"/>
          <p:cNvCxnSpPr>
            <a:cxnSpLocks noChangeShapeType="1"/>
            <a:stCxn id="604178" idx="4"/>
            <a:endCxn id="604170" idx="1"/>
          </p:cNvCxnSpPr>
          <p:nvPr/>
        </p:nvCxnSpPr>
        <p:spPr bwMode="auto">
          <a:xfrm>
            <a:off x="6777038" y="40386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4172" name="AutoShape 12"/>
          <p:cNvSpPr>
            <a:spLocks noChangeArrowheads="1"/>
          </p:cNvSpPr>
          <p:nvPr/>
        </p:nvSpPr>
        <p:spPr bwMode="auto">
          <a:xfrm>
            <a:off x="3143250" y="54244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04173" name="AutoShape 13"/>
          <p:cNvCxnSpPr>
            <a:cxnSpLocks noChangeShapeType="1"/>
            <a:stCxn id="604167" idx="4"/>
            <a:endCxn id="604172" idx="1"/>
          </p:cNvCxnSpPr>
          <p:nvPr/>
        </p:nvCxnSpPr>
        <p:spPr bwMode="auto">
          <a:xfrm flipH="1">
            <a:off x="3752850" y="4038600"/>
            <a:ext cx="4763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4174" name="Oval 14"/>
          <p:cNvSpPr>
            <a:spLocks noChangeArrowheads="1"/>
          </p:cNvSpPr>
          <p:nvPr/>
        </p:nvSpPr>
        <p:spPr bwMode="auto">
          <a:xfrm>
            <a:off x="5118100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4175" name="Rectangle 15"/>
          <p:cNvSpPr>
            <a:spLocks noChangeArrowheads="1"/>
          </p:cNvSpPr>
          <p:nvPr/>
        </p:nvSpPr>
        <p:spPr bwMode="auto">
          <a:xfrm>
            <a:off x="44211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4176" name="Rectangle 16"/>
          <p:cNvSpPr>
            <a:spLocks noChangeArrowheads="1"/>
          </p:cNvSpPr>
          <p:nvPr/>
        </p:nvSpPr>
        <p:spPr bwMode="auto">
          <a:xfrm>
            <a:off x="5861050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04177" name="Rectangle 17"/>
          <p:cNvSpPr>
            <a:spLocks noChangeArrowheads="1"/>
          </p:cNvSpPr>
          <p:nvPr/>
        </p:nvSpPr>
        <p:spPr bwMode="auto">
          <a:xfrm>
            <a:off x="5362575" y="283368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4178" name="Oval 18"/>
          <p:cNvSpPr>
            <a:spLocks noChangeArrowheads="1"/>
          </p:cNvSpPr>
          <p:nvPr/>
        </p:nvSpPr>
        <p:spPr bwMode="auto">
          <a:xfrm>
            <a:off x="65579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4179" name="Rectangle 19"/>
          <p:cNvSpPr>
            <a:spLocks noChangeArrowheads="1"/>
          </p:cNvSpPr>
          <p:nvPr/>
        </p:nvSpPr>
        <p:spPr bwMode="auto">
          <a:xfrm>
            <a:off x="3778250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4180" name="AutoShape 20"/>
          <p:cNvSpPr>
            <a:spLocks noChangeArrowheads="1"/>
          </p:cNvSpPr>
          <p:nvPr/>
        </p:nvSpPr>
        <p:spPr bwMode="auto">
          <a:xfrm>
            <a:off x="7094538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604181" name="AutoShape 21"/>
          <p:cNvSpPr>
            <a:spLocks noChangeArrowheads="1"/>
          </p:cNvSpPr>
          <p:nvPr/>
        </p:nvSpPr>
        <p:spPr bwMode="auto">
          <a:xfrm>
            <a:off x="2054225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604182" name="Rectangle 22"/>
          <p:cNvSpPr>
            <a:spLocks noChangeArrowheads="1"/>
          </p:cNvSpPr>
          <p:nvPr/>
        </p:nvSpPr>
        <p:spPr bwMode="auto">
          <a:xfrm>
            <a:off x="766762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04183" name="Rectangle 23"/>
          <p:cNvSpPr>
            <a:spLocks noChangeArrowheads="1"/>
          </p:cNvSpPr>
          <p:nvPr/>
        </p:nvSpPr>
        <p:spPr bwMode="auto">
          <a:xfrm>
            <a:off x="6804025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04184" name="Rectangle 24"/>
          <p:cNvSpPr>
            <a:spLocks noChangeArrowheads="1"/>
          </p:cNvSpPr>
          <p:nvPr/>
        </p:nvSpPr>
        <p:spPr bwMode="auto">
          <a:xfrm>
            <a:off x="755650" y="1484313"/>
            <a:ext cx="863600" cy="144145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185" name="Rectangle 25"/>
          <p:cNvSpPr>
            <a:spLocks noChangeArrowheads="1"/>
          </p:cNvSpPr>
          <p:nvPr/>
        </p:nvSpPr>
        <p:spPr bwMode="auto">
          <a:xfrm>
            <a:off x="755650" y="1484313"/>
            <a:ext cx="863600" cy="433387"/>
          </a:xfrm>
          <a:prstGeom prst="rect">
            <a:avLst/>
          </a:prstGeom>
          <a:solidFill>
            <a:srgbClr val="FFAFA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04186" name="Group 26"/>
          <p:cNvGrpSpPr>
            <a:grpSpLocks/>
          </p:cNvGrpSpPr>
          <p:nvPr/>
        </p:nvGrpSpPr>
        <p:grpSpPr bwMode="auto">
          <a:xfrm>
            <a:off x="755650" y="1484313"/>
            <a:ext cx="863600" cy="1441450"/>
            <a:chOff x="521" y="935"/>
            <a:chExt cx="499" cy="908"/>
          </a:xfrm>
        </p:grpSpPr>
        <p:sp>
          <p:nvSpPr>
            <p:cNvPr id="604187" name="Rectangle 27"/>
            <p:cNvSpPr>
              <a:spLocks noChangeArrowheads="1"/>
            </p:cNvSpPr>
            <p:nvPr/>
          </p:nvSpPr>
          <p:spPr bwMode="auto">
            <a:xfrm>
              <a:off x="521" y="935"/>
              <a:ext cx="499" cy="908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188" name="Line 28"/>
            <p:cNvSpPr>
              <a:spLocks noChangeShapeType="1"/>
            </p:cNvSpPr>
            <p:nvPr/>
          </p:nvSpPr>
          <p:spPr bwMode="auto">
            <a:xfrm>
              <a:off x="521" y="1480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189" name="Line 29"/>
            <p:cNvSpPr>
              <a:spLocks noChangeShapeType="1"/>
            </p:cNvSpPr>
            <p:nvPr/>
          </p:nvSpPr>
          <p:spPr bwMode="auto">
            <a:xfrm>
              <a:off x="521" y="1117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190" name="Line 30"/>
            <p:cNvSpPr>
              <a:spLocks noChangeShapeType="1"/>
            </p:cNvSpPr>
            <p:nvPr/>
          </p:nvSpPr>
          <p:spPr bwMode="auto">
            <a:xfrm>
              <a:off x="521" y="1661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191" name="Line 31"/>
            <p:cNvSpPr>
              <a:spLocks noChangeShapeType="1"/>
            </p:cNvSpPr>
            <p:nvPr/>
          </p:nvSpPr>
          <p:spPr bwMode="auto">
            <a:xfrm>
              <a:off x="521" y="1298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04192" name="Rectangle 32"/>
          <p:cNvSpPr>
            <a:spLocks noChangeArrowheads="1"/>
          </p:cNvSpPr>
          <p:nvPr/>
        </p:nvSpPr>
        <p:spPr bwMode="auto">
          <a:xfrm>
            <a:off x="827088" y="1484313"/>
            <a:ext cx="720725" cy="143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400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1000</a:t>
            </a:r>
          </a:p>
        </p:txBody>
      </p:sp>
      <p:sp>
        <p:nvSpPr>
          <p:cNvPr id="604193" name="AutoShape 33"/>
          <p:cNvSpPr>
            <a:spLocks/>
          </p:cNvSpPr>
          <p:nvPr/>
        </p:nvSpPr>
        <p:spPr bwMode="auto">
          <a:xfrm flipH="1">
            <a:off x="4645025" y="1196975"/>
            <a:ext cx="147638" cy="792163"/>
          </a:xfrm>
          <a:prstGeom prst="rightBrace">
            <a:avLst>
              <a:gd name="adj1" fmla="val 4471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194" name="Rectangle 34"/>
          <p:cNvSpPr>
            <a:spLocks noChangeArrowheads="1"/>
          </p:cNvSpPr>
          <p:nvPr/>
        </p:nvSpPr>
        <p:spPr bwMode="auto">
          <a:xfrm>
            <a:off x="4068763" y="1485900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11.5</a:t>
            </a:r>
          </a:p>
        </p:txBody>
      </p:sp>
      <p:sp>
        <p:nvSpPr>
          <p:cNvPr id="604195" name="Rectangle 35"/>
          <p:cNvSpPr>
            <a:spLocks noChangeArrowheads="1"/>
          </p:cNvSpPr>
          <p:nvPr/>
        </p:nvSpPr>
        <p:spPr bwMode="auto">
          <a:xfrm>
            <a:off x="2339975" y="3051175"/>
            <a:ext cx="122396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rgbClr val="808080"/>
                </a:solidFill>
              </a:rPr>
              <a:t>30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  P = 2</a:t>
            </a:r>
          </a:p>
        </p:txBody>
      </p:sp>
      <p:sp>
        <p:nvSpPr>
          <p:cNvPr id="604196" name="Rectangle 36"/>
          <p:cNvSpPr>
            <a:spLocks noChangeArrowheads="1"/>
          </p:cNvSpPr>
          <p:nvPr/>
        </p:nvSpPr>
        <p:spPr bwMode="auto">
          <a:xfrm>
            <a:off x="5507038" y="1231900"/>
            <a:ext cx="865187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1200</a:t>
            </a:r>
          </a:p>
        </p:txBody>
      </p:sp>
      <p:sp>
        <p:nvSpPr>
          <p:cNvPr id="604197" name="Rectangle 37"/>
          <p:cNvSpPr>
            <a:spLocks noChangeArrowheads="1"/>
          </p:cNvSpPr>
          <p:nvPr/>
        </p:nvSpPr>
        <p:spPr bwMode="auto">
          <a:xfrm>
            <a:off x="4786313" y="1231900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10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0.5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4198" name="AutoShape 38"/>
          <p:cNvSpPr>
            <a:spLocks/>
          </p:cNvSpPr>
          <p:nvPr/>
        </p:nvSpPr>
        <p:spPr bwMode="auto">
          <a:xfrm flipH="1">
            <a:off x="2771775" y="5826125"/>
            <a:ext cx="142875" cy="574675"/>
          </a:xfrm>
          <a:prstGeom prst="rightBrace">
            <a:avLst>
              <a:gd name="adj1" fmla="val 33519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199" name="Rectangle 39"/>
          <p:cNvSpPr>
            <a:spLocks noChangeArrowheads="1"/>
          </p:cNvSpPr>
          <p:nvPr/>
        </p:nvSpPr>
        <p:spPr bwMode="auto">
          <a:xfrm>
            <a:off x="2195513" y="5992813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21.0</a:t>
            </a:r>
          </a:p>
        </p:txBody>
      </p:sp>
      <p:sp>
        <p:nvSpPr>
          <p:cNvPr id="604200" name="Rectangle 40"/>
          <p:cNvSpPr>
            <a:spLocks noChangeArrowheads="1"/>
          </p:cNvSpPr>
          <p:nvPr/>
        </p:nvSpPr>
        <p:spPr bwMode="auto">
          <a:xfrm>
            <a:off x="3633788" y="5786438"/>
            <a:ext cx="7207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5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15</a:t>
            </a:r>
          </a:p>
        </p:txBody>
      </p:sp>
      <p:sp>
        <p:nvSpPr>
          <p:cNvPr id="604201" name="Rectangle 41"/>
          <p:cNvSpPr>
            <a:spLocks noChangeArrowheads="1"/>
          </p:cNvSpPr>
          <p:nvPr/>
        </p:nvSpPr>
        <p:spPr bwMode="auto">
          <a:xfrm>
            <a:off x="2913063" y="5786438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 dirty="0">
                <a:solidFill>
                  <a:srgbClr val="808080"/>
                </a:solidFill>
              </a:rPr>
              <a:t>20 m</a:t>
            </a:r>
            <a:r>
              <a:rPr lang="en-GB" sz="1400" b="1" baseline="30000" dirty="0">
                <a:solidFill>
                  <a:srgbClr val="808080"/>
                </a:solidFill>
              </a:rPr>
              <a:t>3</a:t>
            </a:r>
            <a:r>
              <a:rPr lang="en-GB" sz="1400" b="1" dirty="0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 dirty="0">
                <a:solidFill>
                  <a:schemeClr val="bg2"/>
                </a:solidFill>
              </a:rPr>
              <a:t>1 m</a:t>
            </a:r>
            <a:r>
              <a:rPr lang="en-GB" sz="1400" b="1" baseline="30000" dirty="0">
                <a:solidFill>
                  <a:schemeClr val="bg2"/>
                </a:solidFill>
              </a:rPr>
              <a:t>3</a:t>
            </a:r>
            <a:r>
              <a:rPr lang="en-GB" sz="1400" b="1" dirty="0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4202" name="Rectangle 42"/>
          <p:cNvSpPr>
            <a:spLocks noChangeArrowheads="1"/>
          </p:cNvSpPr>
          <p:nvPr/>
        </p:nvSpPr>
        <p:spPr bwMode="auto">
          <a:xfrm>
            <a:off x="6084888" y="5805488"/>
            <a:ext cx="1223962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4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500</a:t>
            </a:r>
          </a:p>
        </p:txBody>
      </p:sp>
      <p:sp>
        <p:nvSpPr>
          <p:cNvPr id="604203" name="Rectangle 43"/>
          <p:cNvSpPr>
            <a:spLocks noChangeArrowheads="1"/>
          </p:cNvSpPr>
          <p:nvPr/>
        </p:nvSpPr>
        <p:spPr bwMode="auto">
          <a:xfrm>
            <a:off x="7380288" y="3051175"/>
            <a:ext cx="1223962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750</a:t>
            </a:r>
          </a:p>
        </p:txBody>
      </p:sp>
      <p:cxnSp>
        <p:nvCxnSpPr>
          <p:cNvPr id="604206" name="AutoShape 46"/>
          <p:cNvCxnSpPr>
            <a:cxnSpLocks noChangeShapeType="1"/>
            <a:stCxn id="604207" idx="1"/>
          </p:cNvCxnSpPr>
          <p:nvPr/>
        </p:nvCxnSpPr>
        <p:spPr bwMode="auto">
          <a:xfrm flipH="1">
            <a:off x="1606550" y="1890713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lg"/>
          </a:ln>
          <a:effectLst/>
        </p:spPr>
      </p:cxnSp>
      <p:sp>
        <p:nvSpPr>
          <p:cNvPr id="604207" name="Rectangle 47"/>
          <p:cNvSpPr>
            <a:spLocks noChangeArrowheads="1"/>
          </p:cNvSpPr>
          <p:nvPr/>
        </p:nvSpPr>
        <p:spPr bwMode="auto">
          <a:xfrm>
            <a:off x="1944688" y="1773238"/>
            <a:ext cx="1258887" cy="234950"/>
          </a:xfrm>
          <a:prstGeom prst="rect">
            <a:avLst/>
          </a:prstGeom>
          <a:solidFill>
            <a:srgbClr val="FFFF00">
              <a:alpha val="60001"/>
            </a:srgb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1400" b="1">
                <a:solidFill>
                  <a:schemeClr val="bg2"/>
                </a:solidFill>
              </a:rPr>
              <a:t>Water level</a:t>
            </a:r>
          </a:p>
        </p:txBody>
      </p:sp>
      <p:sp>
        <p:nvSpPr>
          <p:cNvPr id="604211" name="Rectangle 51"/>
          <p:cNvSpPr>
            <a:spLocks noChangeArrowheads="1"/>
          </p:cNvSpPr>
          <p:nvPr/>
        </p:nvSpPr>
        <p:spPr bwMode="auto">
          <a:xfrm>
            <a:off x="6659563" y="6186488"/>
            <a:ext cx="2232025" cy="3381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r>
              <a:rPr lang="en-GB" sz="1200" b="1">
                <a:solidFill>
                  <a:schemeClr val="bg2"/>
                </a:solidFill>
              </a:rPr>
              <a:t>= channel flow in m</a:t>
            </a:r>
            <a:r>
              <a:rPr lang="en-GB" sz="1200" b="1" baseline="30000">
                <a:solidFill>
                  <a:schemeClr val="bg2"/>
                </a:solidFill>
              </a:rPr>
              <a:t>3</a:t>
            </a:r>
            <a:r>
              <a:rPr lang="en-GB" sz="12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4212" name="Rectangle 52"/>
          <p:cNvSpPr>
            <a:spLocks noChangeArrowheads="1"/>
          </p:cNvSpPr>
          <p:nvPr/>
        </p:nvSpPr>
        <p:spPr bwMode="auto">
          <a:xfrm>
            <a:off x="7524750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604213" name="Rectangle 53"/>
          <p:cNvSpPr>
            <a:spLocks noChangeArrowheads="1"/>
          </p:cNvSpPr>
          <p:nvPr/>
        </p:nvSpPr>
        <p:spPr bwMode="auto">
          <a:xfrm>
            <a:off x="23399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17.5</a:t>
            </a:r>
          </a:p>
        </p:txBody>
      </p:sp>
      <p:sp>
        <p:nvSpPr>
          <p:cNvPr id="604214" name="Rectangle 54"/>
          <p:cNvSpPr>
            <a:spLocks noChangeArrowheads="1"/>
          </p:cNvSpPr>
          <p:nvPr/>
        </p:nvSpPr>
        <p:spPr bwMode="auto">
          <a:xfrm>
            <a:off x="42830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16.5</a:t>
            </a:r>
          </a:p>
        </p:txBody>
      </p:sp>
      <p:sp>
        <p:nvSpPr>
          <p:cNvPr id="604215" name="Rectangle 55"/>
          <p:cNvSpPr>
            <a:spLocks noChangeArrowheads="1"/>
          </p:cNvSpPr>
          <p:nvPr/>
        </p:nvSpPr>
        <p:spPr bwMode="auto">
          <a:xfrm>
            <a:off x="5724525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5.0</a:t>
            </a:r>
          </a:p>
        </p:txBody>
      </p:sp>
      <p:sp>
        <p:nvSpPr>
          <p:cNvPr id="604216" name="Rectangle 56"/>
          <p:cNvSpPr>
            <a:spLocks noChangeArrowheads="1"/>
          </p:cNvSpPr>
          <p:nvPr/>
        </p:nvSpPr>
        <p:spPr bwMode="auto">
          <a:xfrm>
            <a:off x="4787900" y="2832100"/>
            <a:ext cx="576263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11.5</a:t>
            </a:r>
          </a:p>
        </p:txBody>
      </p:sp>
      <p:sp>
        <p:nvSpPr>
          <p:cNvPr id="604217" name="Rectangle 57"/>
          <p:cNvSpPr>
            <a:spLocks noChangeArrowheads="1"/>
          </p:cNvSpPr>
          <p:nvPr/>
        </p:nvSpPr>
        <p:spPr bwMode="auto">
          <a:xfrm>
            <a:off x="3203575" y="4795838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604218" name="Rectangle 58"/>
          <p:cNvSpPr>
            <a:spLocks noChangeArrowheads="1"/>
          </p:cNvSpPr>
          <p:nvPr/>
        </p:nvSpPr>
        <p:spPr bwMode="auto">
          <a:xfrm>
            <a:off x="6227763" y="4795838"/>
            <a:ext cx="576262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4.0</a:t>
            </a:r>
          </a:p>
        </p:txBody>
      </p:sp>
      <p:sp>
        <p:nvSpPr>
          <p:cNvPr id="604219" name="Rectangle 59"/>
          <p:cNvSpPr>
            <a:spLocks noChangeArrowheads="1"/>
          </p:cNvSpPr>
          <p:nvPr/>
        </p:nvSpPr>
        <p:spPr bwMode="auto">
          <a:xfrm>
            <a:off x="6659563" y="6257925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1"/>
                </a:solidFill>
              </a:rPr>
              <a:t>16.5</a:t>
            </a:r>
          </a:p>
        </p:txBody>
      </p:sp>
      <p:sp>
        <p:nvSpPr>
          <p:cNvPr id="604220" name="Rectangle 60"/>
          <p:cNvSpPr>
            <a:spLocks noChangeArrowheads="1"/>
          </p:cNvSpPr>
          <p:nvPr/>
        </p:nvSpPr>
        <p:spPr bwMode="auto">
          <a:xfrm>
            <a:off x="248443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4221" name="Freeform 61"/>
          <p:cNvSpPr>
            <a:spLocks/>
          </p:cNvSpPr>
          <p:nvPr/>
        </p:nvSpPr>
        <p:spPr bwMode="auto">
          <a:xfrm rot="18900000">
            <a:off x="539750" y="3155950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04222" name="AutoShape 62"/>
          <p:cNvSpPr>
            <a:spLocks noChangeArrowheads="1"/>
          </p:cNvSpPr>
          <p:nvPr/>
        </p:nvSpPr>
        <p:spPr bwMode="auto">
          <a:xfrm rot="16200000">
            <a:off x="719137" y="32670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FFAFA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604223" name="AutoShape 63"/>
          <p:cNvSpPr>
            <a:spLocks noChangeArrowheads="1"/>
          </p:cNvSpPr>
          <p:nvPr/>
        </p:nvSpPr>
        <p:spPr bwMode="auto">
          <a:xfrm rot="16200000">
            <a:off x="953294" y="3382169"/>
            <a:ext cx="917575" cy="846137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</a:t>
            </a:r>
            <a:r>
              <a:rPr lang="en-GB" sz="4400" b="1" u="sng" dirty="0" smtClean="0">
                <a:solidFill>
                  <a:schemeClr val="tx2"/>
                </a:solidFill>
              </a:rPr>
              <a:t>2</a:t>
            </a:r>
            <a:r>
              <a:rPr lang="en-GB" sz="4400" b="1" dirty="0" smtClean="0">
                <a:solidFill>
                  <a:schemeClr val="tx2"/>
                </a:solidFill>
              </a:rPr>
              <a:t>: Reservoir in Zone 10</a:t>
            </a:r>
            <a:endParaRPr lang="en-GB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06211" name="AutoShape 3"/>
          <p:cNvCxnSpPr>
            <a:cxnSpLocks noChangeShapeType="1"/>
            <a:endCxn id="606215" idx="2"/>
          </p:cNvCxnSpPr>
          <p:nvPr/>
        </p:nvCxnSpPr>
        <p:spPr bwMode="auto">
          <a:xfrm>
            <a:off x="1849438" y="3806825"/>
            <a:ext cx="16748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6212" name="AutoShape 4"/>
          <p:cNvCxnSpPr>
            <a:cxnSpLocks noChangeShapeType="1"/>
            <a:stCxn id="606215" idx="6"/>
            <a:endCxn id="606222" idx="2"/>
          </p:cNvCxnSpPr>
          <p:nvPr/>
        </p:nvCxnSpPr>
        <p:spPr bwMode="auto">
          <a:xfrm>
            <a:off x="3989388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6213" name="AutoShape 5"/>
          <p:cNvCxnSpPr>
            <a:cxnSpLocks noChangeShapeType="1"/>
            <a:stCxn id="606222" idx="6"/>
            <a:endCxn id="606226" idx="2"/>
          </p:cNvCxnSpPr>
          <p:nvPr/>
        </p:nvCxnSpPr>
        <p:spPr bwMode="auto">
          <a:xfrm>
            <a:off x="5568950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6214" name="AutoShape 6"/>
          <p:cNvCxnSpPr>
            <a:cxnSpLocks noChangeShapeType="1"/>
            <a:stCxn id="606226" idx="6"/>
          </p:cNvCxnSpPr>
          <p:nvPr/>
        </p:nvCxnSpPr>
        <p:spPr bwMode="auto">
          <a:xfrm>
            <a:off x="7008813" y="3806825"/>
            <a:ext cx="157638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6215" name="Oval 7"/>
          <p:cNvSpPr>
            <a:spLocks noChangeArrowheads="1"/>
          </p:cNvSpPr>
          <p:nvPr/>
        </p:nvSpPr>
        <p:spPr bwMode="auto">
          <a:xfrm>
            <a:off x="353853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6216" name="AutoShape 8"/>
          <p:cNvSpPr>
            <a:spLocks noChangeArrowheads="1"/>
          </p:cNvSpPr>
          <p:nvPr/>
        </p:nvSpPr>
        <p:spPr bwMode="auto">
          <a:xfrm>
            <a:off x="4714875" y="19891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06217" name="AutoShape 9"/>
          <p:cNvCxnSpPr>
            <a:cxnSpLocks noChangeShapeType="1"/>
            <a:stCxn id="606222" idx="0"/>
            <a:endCxn id="606216" idx="4"/>
          </p:cNvCxnSpPr>
          <p:nvPr/>
        </p:nvCxnSpPr>
        <p:spPr bwMode="auto">
          <a:xfrm flipH="1" flipV="1">
            <a:off x="5324475" y="23844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6218" name="AutoShape 10"/>
          <p:cNvSpPr>
            <a:spLocks noChangeArrowheads="1"/>
          </p:cNvSpPr>
          <p:nvPr/>
        </p:nvSpPr>
        <p:spPr bwMode="auto">
          <a:xfrm>
            <a:off x="6170613" y="54070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606219" name="AutoShape 11"/>
          <p:cNvCxnSpPr>
            <a:cxnSpLocks noChangeShapeType="1"/>
            <a:stCxn id="606226" idx="4"/>
            <a:endCxn id="606218" idx="1"/>
          </p:cNvCxnSpPr>
          <p:nvPr/>
        </p:nvCxnSpPr>
        <p:spPr bwMode="auto">
          <a:xfrm>
            <a:off x="6777038" y="40386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6220" name="AutoShape 12"/>
          <p:cNvSpPr>
            <a:spLocks noChangeArrowheads="1"/>
          </p:cNvSpPr>
          <p:nvPr/>
        </p:nvSpPr>
        <p:spPr bwMode="auto">
          <a:xfrm>
            <a:off x="3143250" y="54244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06221" name="AutoShape 13"/>
          <p:cNvCxnSpPr>
            <a:cxnSpLocks noChangeShapeType="1"/>
            <a:stCxn id="606215" idx="4"/>
            <a:endCxn id="606220" idx="1"/>
          </p:cNvCxnSpPr>
          <p:nvPr/>
        </p:nvCxnSpPr>
        <p:spPr bwMode="auto">
          <a:xfrm flipH="1">
            <a:off x="3752850" y="4038600"/>
            <a:ext cx="4763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6222" name="Oval 14"/>
          <p:cNvSpPr>
            <a:spLocks noChangeArrowheads="1"/>
          </p:cNvSpPr>
          <p:nvPr/>
        </p:nvSpPr>
        <p:spPr bwMode="auto">
          <a:xfrm>
            <a:off x="5118100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6223" name="Rectangle 15"/>
          <p:cNvSpPr>
            <a:spLocks noChangeArrowheads="1"/>
          </p:cNvSpPr>
          <p:nvPr/>
        </p:nvSpPr>
        <p:spPr bwMode="auto">
          <a:xfrm>
            <a:off x="44211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6224" name="Rectangle 16"/>
          <p:cNvSpPr>
            <a:spLocks noChangeArrowheads="1"/>
          </p:cNvSpPr>
          <p:nvPr/>
        </p:nvSpPr>
        <p:spPr bwMode="auto">
          <a:xfrm>
            <a:off x="5861050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06225" name="Rectangle 17"/>
          <p:cNvSpPr>
            <a:spLocks noChangeArrowheads="1"/>
          </p:cNvSpPr>
          <p:nvPr/>
        </p:nvSpPr>
        <p:spPr bwMode="auto">
          <a:xfrm>
            <a:off x="5362575" y="283368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6226" name="Oval 18"/>
          <p:cNvSpPr>
            <a:spLocks noChangeArrowheads="1"/>
          </p:cNvSpPr>
          <p:nvPr/>
        </p:nvSpPr>
        <p:spPr bwMode="auto">
          <a:xfrm>
            <a:off x="65579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6227" name="Rectangle 19"/>
          <p:cNvSpPr>
            <a:spLocks noChangeArrowheads="1"/>
          </p:cNvSpPr>
          <p:nvPr/>
        </p:nvSpPr>
        <p:spPr bwMode="auto">
          <a:xfrm>
            <a:off x="3778250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6228" name="AutoShape 20"/>
          <p:cNvSpPr>
            <a:spLocks noChangeArrowheads="1"/>
          </p:cNvSpPr>
          <p:nvPr/>
        </p:nvSpPr>
        <p:spPr bwMode="auto">
          <a:xfrm>
            <a:off x="7094538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606229" name="AutoShape 21"/>
          <p:cNvSpPr>
            <a:spLocks noChangeArrowheads="1"/>
          </p:cNvSpPr>
          <p:nvPr/>
        </p:nvSpPr>
        <p:spPr bwMode="auto">
          <a:xfrm>
            <a:off x="2054225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606230" name="Rectangle 22"/>
          <p:cNvSpPr>
            <a:spLocks noChangeArrowheads="1"/>
          </p:cNvSpPr>
          <p:nvPr/>
        </p:nvSpPr>
        <p:spPr bwMode="auto">
          <a:xfrm>
            <a:off x="766762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06231" name="Rectangle 23"/>
          <p:cNvSpPr>
            <a:spLocks noChangeArrowheads="1"/>
          </p:cNvSpPr>
          <p:nvPr/>
        </p:nvSpPr>
        <p:spPr bwMode="auto">
          <a:xfrm>
            <a:off x="6804025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06232" name="Rectangle 24"/>
          <p:cNvSpPr>
            <a:spLocks noChangeArrowheads="1"/>
          </p:cNvSpPr>
          <p:nvPr/>
        </p:nvSpPr>
        <p:spPr bwMode="auto">
          <a:xfrm>
            <a:off x="755650" y="1484313"/>
            <a:ext cx="863600" cy="144145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6233" name="Rectangle 25"/>
          <p:cNvSpPr>
            <a:spLocks noChangeArrowheads="1"/>
          </p:cNvSpPr>
          <p:nvPr/>
        </p:nvSpPr>
        <p:spPr bwMode="auto">
          <a:xfrm>
            <a:off x="755650" y="1484313"/>
            <a:ext cx="863600" cy="722312"/>
          </a:xfrm>
          <a:prstGeom prst="rect">
            <a:avLst/>
          </a:prstGeom>
          <a:solidFill>
            <a:srgbClr val="FFAFA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06234" name="Group 26"/>
          <p:cNvGrpSpPr>
            <a:grpSpLocks/>
          </p:cNvGrpSpPr>
          <p:nvPr/>
        </p:nvGrpSpPr>
        <p:grpSpPr bwMode="auto">
          <a:xfrm>
            <a:off x="755650" y="1484313"/>
            <a:ext cx="863600" cy="1441450"/>
            <a:chOff x="521" y="935"/>
            <a:chExt cx="499" cy="908"/>
          </a:xfrm>
        </p:grpSpPr>
        <p:sp>
          <p:nvSpPr>
            <p:cNvPr id="606235" name="Rectangle 27"/>
            <p:cNvSpPr>
              <a:spLocks noChangeArrowheads="1"/>
            </p:cNvSpPr>
            <p:nvPr/>
          </p:nvSpPr>
          <p:spPr bwMode="auto">
            <a:xfrm>
              <a:off x="521" y="935"/>
              <a:ext cx="499" cy="908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6236" name="Line 28"/>
            <p:cNvSpPr>
              <a:spLocks noChangeShapeType="1"/>
            </p:cNvSpPr>
            <p:nvPr/>
          </p:nvSpPr>
          <p:spPr bwMode="auto">
            <a:xfrm>
              <a:off x="521" y="1480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6237" name="Line 29"/>
            <p:cNvSpPr>
              <a:spLocks noChangeShapeType="1"/>
            </p:cNvSpPr>
            <p:nvPr/>
          </p:nvSpPr>
          <p:spPr bwMode="auto">
            <a:xfrm>
              <a:off x="521" y="1117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6238" name="Line 30"/>
            <p:cNvSpPr>
              <a:spLocks noChangeShapeType="1"/>
            </p:cNvSpPr>
            <p:nvPr/>
          </p:nvSpPr>
          <p:spPr bwMode="auto">
            <a:xfrm>
              <a:off x="521" y="1661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6239" name="Line 31"/>
            <p:cNvSpPr>
              <a:spLocks noChangeShapeType="1"/>
            </p:cNvSpPr>
            <p:nvPr/>
          </p:nvSpPr>
          <p:spPr bwMode="auto">
            <a:xfrm>
              <a:off x="521" y="1298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06240" name="Rectangle 32"/>
          <p:cNvSpPr>
            <a:spLocks noChangeArrowheads="1"/>
          </p:cNvSpPr>
          <p:nvPr/>
        </p:nvSpPr>
        <p:spPr bwMode="auto">
          <a:xfrm>
            <a:off x="827088" y="1484313"/>
            <a:ext cx="720725" cy="143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400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1000</a:t>
            </a:r>
          </a:p>
        </p:txBody>
      </p:sp>
      <p:sp>
        <p:nvSpPr>
          <p:cNvPr id="606241" name="AutoShape 33"/>
          <p:cNvSpPr>
            <a:spLocks/>
          </p:cNvSpPr>
          <p:nvPr/>
        </p:nvSpPr>
        <p:spPr bwMode="auto">
          <a:xfrm flipH="1">
            <a:off x="4645025" y="1196975"/>
            <a:ext cx="147638" cy="792163"/>
          </a:xfrm>
          <a:prstGeom prst="rightBrace">
            <a:avLst>
              <a:gd name="adj1" fmla="val 4471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6242" name="Rectangle 34"/>
          <p:cNvSpPr>
            <a:spLocks noChangeArrowheads="1"/>
          </p:cNvSpPr>
          <p:nvPr/>
        </p:nvSpPr>
        <p:spPr bwMode="auto">
          <a:xfrm>
            <a:off x="4068763" y="1485900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1.5</a:t>
            </a:r>
          </a:p>
        </p:txBody>
      </p:sp>
      <p:sp>
        <p:nvSpPr>
          <p:cNvPr id="606243" name="Rectangle 35"/>
          <p:cNvSpPr>
            <a:spLocks noChangeArrowheads="1"/>
          </p:cNvSpPr>
          <p:nvPr/>
        </p:nvSpPr>
        <p:spPr bwMode="auto">
          <a:xfrm>
            <a:off x="2339975" y="3051175"/>
            <a:ext cx="122396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rgbClr val="808080"/>
                </a:solidFill>
              </a:rPr>
              <a:t>30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  P = 2</a:t>
            </a:r>
          </a:p>
        </p:txBody>
      </p:sp>
      <p:sp>
        <p:nvSpPr>
          <p:cNvPr id="606244" name="Rectangle 36"/>
          <p:cNvSpPr>
            <a:spLocks noChangeArrowheads="1"/>
          </p:cNvSpPr>
          <p:nvPr/>
        </p:nvSpPr>
        <p:spPr bwMode="auto">
          <a:xfrm>
            <a:off x="5507038" y="1231900"/>
            <a:ext cx="865187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20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200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1200</a:t>
            </a:r>
          </a:p>
        </p:txBody>
      </p:sp>
      <p:sp>
        <p:nvSpPr>
          <p:cNvPr id="606245" name="Rectangle 37"/>
          <p:cNvSpPr>
            <a:spLocks noChangeArrowheads="1"/>
          </p:cNvSpPr>
          <p:nvPr/>
        </p:nvSpPr>
        <p:spPr bwMode="auto">
          <a:xfrm>
            <a:off x="4786313" y="1231900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0.5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6246" name="AutoShape 38"/>
          <p:cNvSpPr>
            <a:spLocks/>
          </p:cNvSpPr>
          <p:nvPr/>
        </p:nvSpPr>
        <p:spPr bwMode="auto">
          <a:xfrm flipH="1">
            <a:off x="2771775" y="5826125"/>
            <a:ext cx="142875" cy="574675"/>
          </a:xfrm>
          <a:prstGeom prst="rightBrace">
            <a:avLst>
              <a:gd name="adj1" fmla="val 33519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6247" name="Rectangle 39"/>
          <p:cNvSpPr>
            <a:spLocks noChangeArrowheads="1"/>
          </p:cNvSpPr>
          <p:nvPr/>
        </p:nvSpPr>
        <p:spPr bwMode="auto">
          <a:xfrm>
            <a:off x="2195513" y="5992813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21.0</a:t>
            </a:r>
          </a:p>
        </p:txBody>
      </p:sp>
      <p:sp>
        <p:nvSpPr>
          <p:cNvPr id="606248" name="Rectangle 40"/>
          <p:cNvSpPr>
            <a:spLocks noChangeArrowheads="1"/>
          </p:cNvSpPr>
          <p:nvPr/>
        </p:nvSpPr>
        <p:spPr bwMode="auto">
          <a:xfrm>
            <a:off x="3633788" y="5786438"/>
            <a:ext cx="7207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5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15</a:t>
            </a:r>
          </a:p>
        </p:txBody>
      </p:sp>
      <p:sp>
        <p:nvSpPr>
          <p:cNvPr id="606249" name="Rectangle 41"/>
          <p:cNvSpPr>
            <a:spLocks noChangeArrowheads="1"/>
          </p:cNvSpPr>
          <p:nvPr/>
        </p:nvSpPr>
        <p:spPr bwMode="auto">
          <a:xfrm>
            <a:off x="2913063" y="5786438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20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</p:txBody>
      </p:sp>
      <p:sp>
        <p:nvSpPr>
          <p:cNvPr id="606250" name="Rectangle 42"/>
          <p:cNvSpPr>
            <a:spLocks noChangeArrowheads="1"/>
          </p:cNvSpPr>
          <p:nvPr/>
        </p:nvSpPr>
        <p:spPr bwMode="auto">
          <a:xfrm>
            <a:off x="6084888" y="5805488"/>
            <a:ext cx="1223962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4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500</a:t>
            </a:r>
          </a:p>
        </p:txBody>
      </p:sp>
      <p:sp>
        <p:nvSpPr>
          <p:cNvPr id="606251" name="Rectangle 43"/>
          <p:cNvSpPr>
            <a:spLocks noChangeArrowheads="1"/>
          </p:cNvSpPr>
          <p:nvPr/>
        </p:nvSpPr>
        <p:spPr bwMode="auto">
          <a:xfrm>
            <a:off x="7380288" y="3051175"/>
            <a:ext cx="1223962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750</a:t>
            </a:r>
          </a:p>
        </p:txBody>
      </p:sp>
      <p:cxnSp>
        <p:nvCxnSpPr>
          <p:cNvPr id="606254" name="AutoShape 46"/>
          <p:cNvCxnSpPr>
            <a:cxnSpLocks noChangeShapeType="1"/>
            <a:stCxn id="606255" idx="1"/>
          </p:cNvCxnSpPr>
          <p:nvPr/>
        </p:nvCxnSpPr>
        <p:spPr bwMode="auto">
          <a:xfrm flipH="1">
            <a:off x="1606550" y="2179638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lg"/>
          </a:ln>
          <a:effectLst/>
        </p:spPr>
      </p:cxnSp>
      <p:sp>
        <p:nvSpPr>
          <p:cNvPr id="606255" name="Rectangle 47"/>
          <p:cNvSpPr>
            <a:spLocks noChangeArrowheads="1"/>
          </p:cNvSpPr>
          <p:nvPr/>
        </p:nvSpPr>
        <p:spPr bwMode="auto">
          <a:xfrm>
            <a:off x="1944688" y="2062163"/>
            <a:ext cx="1258887" cy="234950"/>
          </a:xfrm>
          <a:prstGeom prst="rect">
            <a:avLst/>
          </a:prstGeom>
          <a:solidFill>
            <a:srgbClr val="FFFF00">
              <a:alpha val="60001"/>
            </a:srgb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1400" b="1">
                <a:solidFill>
                  <a:schemeClr val="bg2"/>
                </a:solidFill>
              </a:rPr>
              <a:t>Water level</a:t>
            </a:r>
          </a:p>
        </p:txBody>
      </p:sp>
      <p:sp>
        <p:nvSpPr>
          <p:cNvPr id="606256" name="Rectangle 48"/>
          <p:cNvSpPr>
            <a:spLocks noChangeArrowheads="1"/>
          </p:cNvSpPr>
          <p:nvPr/>
        </p:nvSpPr>
        <p:spPr bwMode="auto">
          <a:xfrm>
            <a:off x="6659563" y="6186488"/>
            <a:ext cx="2232025" cy="3381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r>
              <a:rPr lang="en-GB" sz="1200" b="1">
                <a:solidFill>
                  <a:schemeClr val="bg2"/>
                </a:solidFill>
              </a:rPr>
              <a:t>= channel flow in m</a:t>
            </a:r>
            <a:r>
              <a:rPr lang="en-GB" sz="1200" b="1" baseline="30000">
                <a:solidFill>
                  <a:schemeClr val="bg2"/>
                </a:solidFill>
              </a:rPr>
              <a:t>3</a:t>
            </a:r>
            <a:r>
              <a:rPr lang="en-GB" sz="12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6257" name="Rectangle 49"/>
          <p:cNvSpPr>
            <a:spLocks noChangeArrowheads="1"/>
          </p:cNvSpPr>
          <p:nvPr/>
        </p:nvSpPr>
        <p:spPr bwMode="auto">
          <a:xfrm>
            <a:off x="7524750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606258" name="Rectangle 50"/>
          <p:cNvSpPr>
            <a:spLocks noChangeArrowheads="1"/>
          </p:cNvSpPr>
          <p:nvPr/>
        </p:nvSpPr>
        <p:spPr bwMode="auto">
          <a:xfrm>
            <a:off x="23399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6.5</a:t>
            </a:r>
          </a:p>
        </p:txBody>
      </p:sp>
      <p:sp>
        <p:nvSpPr>
          <p:cNvPr id="606259" name="Rectangle 51"/>
          <p:cNvSpPr>
            <a:spLocks noChangeArrowheads="1"/>
          </p:cNvSpPr>
          <p:nvPr/>
        </p:nvSpPr>
        <p:spPr bwMode="auto">
          <a:xfrm>
            <a:off x="42830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6.5</a:t>
            </a:r>
          </a:p>
        </p:txBody>
      </p:sp>
      <p:sp>
        <p:nvSpPr>
          <p:cNvPr id="606260" name="Rectangle 52"/>
          <p:cNvSpPr>
            <a:spLocks noChangeArrowheads="1"/>
          </p:cNvSpPr>
          <p:nvPr/>
        </p:nvSpPr>
        <p:spPr bwMode="auto">
          <a:xfrm>
            <a:off x="5724525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5.0</a:t>
            </a:r>
          </a:p>
        </p:txBody>
      </p:sp>
      <p:sp>
        <p:nvSpPr>
          <p:cNvPr id="606261" name="Rectangle 53"/>
          <p:cNvSpPr>
            <a:spLocks noChangeArrowheads="1"/>
          </p:cNvSpPr>
          <p:nvPr/>
        </p:nvSpPr>
        <p:spPr bwMode="auto">
          <a:xfrm>
            <a:off x="4787900" y="2832100"/>
            <a:ext cx="576263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1.5</a:t>
            </a:r>
          </a:p>
        </p:txBody>
      </p:sp>
      <p:sp>
        <p:nvSpPr>
          <p:cNvPr id="606262" name="Rectangle 54"/>
          <p:cNvSpPr>
            <a:spLocks noChangeArrowheads="1"/>
          </p:cNvSpPr>
          <p:nvPr/>
        </p:nvSpPr>
        <p:spPr bwMode="auto">
          <a:xfrm>
            <a:off x="3203575" y="4795838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606263" name="Rectangle 55"/>
          <p:cNvSpPr>
            <a:spLocks noChangeArrowheads="1"/>
          </p:cNvSpPr>
          <p:nvPr/>
        </p:nvSpPr>
        <p:spPr bwMode="auto">
          <a:xfrm>
            <a:off x="6227763" y="4795838"/>
            <a:ext cx="576262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4.0</a:t>
            </a:r>
          </a:p>
        </p:txBody>
      </p:sp>
      <p:sp>
        <p:nvSpPr>
          <p:cNvPr id="606264" name="Rectangle 56"/>
          <p:cNvSpPr>
            <a:spLocks noChangeArrowheads="1"/>
          </p:cNvSpPr>
          <p:nvPr/>
        </p:nvSpPr>
        <p:spPr bwMode="auto">
          <a:xfrm>
            <a:off x="6659563" y="6257925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1"/>
                </a:solidFill>
              </a:rPr>
              <a:t>16.5</a:t>
            </a:r>
          </a:p>
        </p:txBody>
      </p:sp>
      <p:sp>
        <p:nvSpPr>
          <p:cNvPr id="606265" name="Rectangle 57"/>
          <p:cNvSpPr>
            <a:spLocks noChangeArrowheads="1"/>
          </p:cNvSpPr>
          <p:nvPr/>
        </p:nvSpPr>
        <p:spPr bwMode="auto">
          <a:xfrm>
            <a:off x="248443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6269" name="Freeform 61"/>
          <p:cNvSpPr>
            <a:spLocks/>
          </p:cNvSpPr>
          <p:nvPr/>
        </p:nvSpPr>
        <p:spPr bwMode="auto">
          <a:xfrm rot="18900000">
            <a:off x="539750" y="3155950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06270" name="AutoShape 62"/>
          <p:cNvSpPr>
            <a:spLocks noChangeArrowheads="1"/>
          </p:cNvSpPr>
          <p:nvPr/>
        </p:nvSpPr>
        <p:spPr bwMode="auto">
          <a:xfrm rot="16200000">
            <a:off x="719137" y="32670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FFAFA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606271" name="AutoShape 63"/>
          <p:cNvSpPr>
            <a:spLocks noChangeArrowheads="1"/>
          </p:cNvSpPr>
          <p:nvPr/>
        </p:nvSpPr>
        <p:spPr bwMode="auto">
          <a:xfrm rot="16200000">
            <a:off x="1079500" y="3443288"/>
            <a:ext cx="792163" cy="719137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</a:t>
            </a:r>
            <a:r>
              <a:rPr lang="en-GB" sz="4400" b="1" u="sng" dirty="0" smtClean="0">
                <a:solidFill>
                  <a:schemeClr val="tx2"/>
                </a:solidFill>
              </a:rPr>
              <a:t>3</a:t>
            </a:r>
            <a:r>
              <a:rPr lang="en-GB" sz="4400" b="1" dirty="0" smtClean="0">
                <a:solidFill>
                  <a:schemeClr val="tx2"/>
                </a:solidFill>
              </a:rPr>
              <a:t>: Reservoir in Zone 100</a:t>
            </a:r>
            <a:endParaRPr lang="en-GB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08259" name="AutoShape 3"/>
          <p:cNvCxnSpPr>
            <a:cxnSpLocks noChangeShapeType="1"/>
            <a:endCxn id="608263" idx="2"/>
          </p:cNvCxnSpPr>
          <p:nvPr/>
        </p:nvCxnSpPr>
        <p:spPr bwMode="auto">
          <a:xfrm>
            <a:off x="1849438" y="3806825"/>
            <a:ext cx="16748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8260" name="AutoShape 4"/>
          <p:cNvCxnSpPr>
            <a:cxnSpLocks noChangeShapeType="1"/>
            <a:stCxn id="608263" idx="6"/>
            <a:endCxn id="608270" idx="2"/>
          </p:cNvCxnSpPr>
          <p:nvPr/>
        </p:nvCxnSpPr>
        <p:spPr bwMode="auto">
          <a:xfrm>
            <a:off x="3989388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8261" name="AutoShape 5"/>
          <p:cNvCxnSpPr>
            <a:cxnSpLocks noChangeShapeType="1"/>
            <a:stCxn id="608270" idx="6"/>
            <a:endCxn id="608274" idx="2"/>
          </p:cNvCxnSpPr>
          <p:nvPr/>
        </p:nvCxnSpPr>
        <p:spPr bwMode="auto">
          <a:xfrm>
            <a:off x="5568950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08262" name="AutoShape 6"/>
          <p:cNvCxnSpPr>
            <a:cxnSpLocks noChangeShapeType="1"/>
            <a:stCxn id="608274" idx="6"/>
          </p:cNvCxnSpPr>
          <p:nvPr/>
        </p:nvCxnSpPr>
        <p:spPr bwMode="auto">
          <a:xfrm>
            <a:off x="7008813" y="3806825"/>
            <a:ext cx="157638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8263" name="Oval 7"/>
          <p:cNvSpPr>
            <a:spLocks noChangeArrowheads="1"/>
          </p:cNvSpPr>
          <p:nvPr/>
        </p:nvSpPr>
        <p:spPr bwMode="auto">
          <a:xfrm>
            <a:off x="353853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8264" name="AutoShape 8"/>
          <p:cNvSpPr>
            <a:spLocks noChangeArrowheads="1"/>
          </p:cNvSpPr>
          <p:nvPr/>
        </p:nvSpPr>
        <p:spPr bwMode="auto">
          <a:xfrm>
            <a:off x="4714875" y="19891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08265" name="AutoShape 9"/>
          <p:cNvCxnSpPr>
            <a:cxnSpLocks noChangeShapeType="1"/>
            <a:stCxn id="608270" idx="0"/>
            <a:endCxn id="608264" idx="4"/>
          </p:cNvCxnSpPr>
          <p:nvPr/>
        </p:nvCxnSpPr>
        <p:spPr bwMode="auto">
          <a:xfrm flipH="1" flipV="1">
            <a:off x="5324475" y="23844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8266" name="AutoShape 10"/>
          <p:cNvSpPr>
            <a:spLocks noChangeArrowheads="1"/>
          </p:cNvSpPr>
          <p:nvPr/>
        </p:nvSpPr>
        <p:spPr bwMode="auto">
          <a:xfrm>
            <a:off x="6170613" y="54070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608267" name="AutoShape 11"/>
          <p:cNvCxnSpPr>
            <a:cxnSpLocks noChangeShapeType="1"/>
            <a:stCxn id="608274" idx="4"/>
            <a:endCxn id="608266" idx="1"/>
          </p:cNvCxnSpPr>
          <p:nvPr/>
        </p:nvCxnSpPr>
        <p:spPr bwMode="auto">
          <a:xfrm>
            <a:off x="6777038" y="40386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8268" name="AutoShape 12"/>
          <p:cNvSpPr>
            <a:spLocks noChangeArrowheads="1"/>
          </p:cNvSpPr>
          <p:nvPr/>
        </p:nvSpPr>
        <p:spPr bwMode="auto">
          <a:xfrm>
            <a:off x="3143250" y="54244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08269" name="AutoShape 13"/>
          <p:cNvCxnSpPr>
            <a:cxnSpLocks noChangeShapeType="1"/>
            <a:stCxn id="608263" idx="4"/>
            <a:endCxn id="608268" idx="1"/>
          </p:cNvCxnSpPr>
          <p:nvPr/>
        </p:nvCxnSpPr>
        <p:spPr bwMode="auto">
          <a:xfrm flipH="1">
            <a:off x="3752850" y="4038600"/>
            <a:ext cx="4763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08270" name="Oval 14"/>
          <p:cNvSpPr>
            <a:spLocks noChangeArrowheads="1"/>
          </p:cNvSpPr>
          <p:nvPr/>
        </p:nvSpPr>
        <p:spPr bwMode="auto">
          <a:xfrm>
            <a:off x="5118100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8271" name="Rectangle 15"/>
          <p:cNvSpPr>
            <a:spLocks noChangeArrowheads="1"/>
          </p:cNvSpPr>
          <p:nvPr/>
        </p:nvSpPr>
        <p:spPr bwMode="auto">
          <a:xfrm>
            <a:off x="44211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08272" name="Rectangle 16"/>
          <p:cNvSpPr>
            <a:spLocks noChangeArrowheads="1"/>
          </p:cNvSpPr>
          <p:nvPr/>
        </p:nvSpPr>
        <p:spPr bwMode="auto">
          <a:xfrm>
            <a:off x="5861050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08273" name="Rectangle 17"/>
          <p:cNvSpPr>
            <a:spLocks noChangeArrowheads="1"/>
          </p:cNvSpPr>
          <p:nvPr/>
        </p:nvSpPr>
        <p:spPr bwMode="auto">
          <a:xfrm>
            <a:off x="5362575" y="283368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8274" name="Oval 18"/>
          <p:cNvSpPr>
            <a:spLocks noChangeArrowheads="1"/>
          </p:cNvSpPr>
          <p:nvPr/>
        </p:nvSpPr>
        <p:spPr bwMode="auto">
          <a:xfrm>
            <a:off x="65579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08275" name="Rectangle 19"/>
          <p:cNvSpPr>
            <a:spLocks noChangeArrowheads="1"/>
          </p:cNvSpPr>
          <p:nvPr/>
        </p:nvSpPr>
        <p:spPr bwMode="auto">
          <a:xfrm>
            <a:off x="3778250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08276" name="AutoShape 20"/>
          <p:cNvSpPr>
            <a:spLocks noChangeArrowheads="1"/>
          </p:cNvSpPr>
          <p:nvPr/>
        </p:nvSpPr>
        <p:spPr bwMode="auto">
          <a:xfrm>
            <a:off x="7094538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608277" name="AutoShape 21"/>
          <p:cNvSpPr>
            <a:spLocks noChangeArrowheads="1"/>
          </p:cNvSpPr>
          <p:nvPr/>
        </p:nvSpPr>
        <p:spPr bwMode="auto">
          <a:xfrm>
            <a:off x="2054225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608278" name="Rectangle 22"/>
          <p:cNvSpPr>
            <a:spLocks noChangeArrowheads="1"/>
          </p:cNvSpPr>
          <p:nvPr/>
        </p:nvSpPr>
        <p:spPr bwMode="auto">
          <a:xfrm>
            <a:off x="766762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08279" name="Rectangle 23"/>
          <p:cNvSpPr>
            <a:spLocks noChangeArrowheads="1"/>
          </p:cNvSpPr>
          <p:nvPr/>
        </p:nvSpPr>
        <p:spPr bwMode="auto">
          <a:xfrm>
            <a:off x="6804025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08280" name="Rectangle 24"/>
          <p:cNvSpPr>
            <a:spLocks noChangeArrowheads="1"/>
          </p:cNvSpPr>
          <p:nvPr/>
        </p:nvSpPr>
        <p:spPr bwMode="auto">
          <a:xfrm>
            <a:off x="755650" y="1484313"/>
            <a:ext cx="863600" cy="144145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8281" name="Rectangle 25"/>
          <p:cNvSpPr>
            <a:spLocks noChangeArrowheads="1"/>
          </p:cNvSpPr>
          <p:nvPr/>
        </p:nvSpPr>
        <p:spPr bwMode="auto">
          <a:xfrm>
            <a:off x="755650" y="1484313"/>
            <a:ext cx="863600" cy="1011237"/>
          </a:xfrm>
          <a:prstGeom prst="rect">
            <a:avLst/>
          </a:prstGeom>
          <a:solidFill>
            <a:srgbClr val="FFAFA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08282" name="Group 26"/>
          <p:cNvGrpSpPr>
            <a:grpSpLocks/>
          </p:cNvGrpSpPr>
          <p:nvPr/>
        </p:nvGrpSpPr>
        <p:grpSpPr bwMode="auto">
          <a:xfrm>
            <a:off x="755650" y="1484313"/>
            <a:ext cx="863600" cy="1441450"/>
            <a:chOff x="521" y="935"/>
            <a:chExt cx="499" cy="908"/>
          </a:xfrm>
        </p:grpSpPr>
        <p:sp>
          <p:nvSpPr>
            <p:cNvPr id="608283" name="Rectangle 27"/>
            <p:cNvSpPr>
              <a:spLocks noChangeArrowheads="1"/>
            </p:cNvSpPr>
            <p:nvPr/>
          </p:nvSpPr>
          <p:spPr bwMode="auto">
            <a:xfrm>
              <a:off x="521" y="935"/>
              <a:ext cx="499" cy="908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8284" name="Line 28"/>
            <p:cNvSpPr>
              <a:spLocks noChangeShapeType="1"/>
            </p:cNvSpPr>
            <p:nvPr/>
          </p:nvSpPr>
          <p:spPr bwMode="auto">
            <a:xfrm>
              <a:off x="521" y="1480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8285" name="Line 29"/>
            <p:cNvSpPr>
              <a:spLocks noChangeShapeType="1"/>
            </p:cNvSpPr>
            <p:nvPr/>
          </p:nvSpPr>
          <p:spPr bwMode="auto">
            <a:xfrm>
              <a:off x="521" y="1117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8286" name="Line 30"/>
            <p:cNvSpPr>
              <a:spLocks noChangeShapeType="1"/>
            </p:cNvSpPr>
            <p:nvPr/>
          </p:nvSpPr>
          <p:spPr bwMode="auto">
            <a:xfrm>
              <a:off x="521" y="1661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8287" name="Line 31"/>
            <p:cNvSpPr>
              <a:spLocks noChangeShapeType="1"/>
            </p:cNvSpPr>
            <p:nvPr/>
          </p:nvSpPr>
          <p:spPr bwMode="auto">
            <a:xfrm>
              <a:off x="521" y="1298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08288" name="Rectangle 32"/>
          <p:cNvSpPr>
            <a:spLocks noChangeArrowheads="1"/>
          </p:cNvSpPr>
          <p:nvPr/>
        </p:nvSpPr>
        <p:spPr bwMode="auto">
          <a:xfrm>
            <a:off x="827088" y="1484313"/>
            <a:ext cx="720725" cy="143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400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1000</a:t>
            </a:r>
          </a:p>
        </p:txBody>
      </p:sp>
      <p:sp>
        <p:nvSpPr>
          <p:cNvPr id="608289" name="AutoShape 33"/>
          <p:cNvSpPr>
            <a:spLocks/>
          </p:cNvSpPr>
          <p:nvPr/>
        </p:nvSpPr>
        <p:spPr bwMode="auto">
          <a:xfrm flipH="1">
            <a:off x="4645025" y="1196975"/>
            <a:ext cx="147638" cy="792163"/>
          </a:xfrm>
          <a:prstGeom prst="rightBrace">
            <a:avLst>
              <a:gd name="adj1" fmla="val 4471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8290" name="Rectangle 34"/>
          <p:cNvSpPr>
            <a:spLocks noChangeArrowheads="1"/>
          </p:cNvSpPr>
          <p:nvPr/>
        </p:nvSpPr>
        <p:spPr bwMode="auto">
          <a:xfrm>
            <a:off x="4068763" y="1485900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0.5</a:t>
            </a:r>
          </a:p>
        </p:txBody>
      </p:sp>
      <p:sp>
        <p:nvSpPr>
          <p:cNvPr id="608291" name="Rectangle 35"/>
          <p:cNvSpPr>
            <a:spLocks noChangeArrowheads="1"/>
          </p:cNvSpPr>
          <p:nvPr/>
        </p:nvSpPr>
        <p:spPr bwMode="auto">
          <a:xfrm>
            <a:off x="2339975" y="3051175"/>
            <a:ext cx="122396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rgbClr val="808080"/>
                </a:solidFill>
              </a:rPr>
              <a:t>30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  P = 2</a:t>
            </a:r>
          </a:p>
        </p:txBody>
      </p:sp>
      <p:sp>
        <p:nvSpPr>
          <p:cNvPr id="608292" name="Rectangle 36"/>
          <p:cNvSpPr>
            <a:spLocks noChangeArrowheads="1"/>
          </p:cNvSpPr>
          <p:nvPr/>
        </p:nvSpPr>
        <p:spPr bwMode="auto">
          <a:xfrm>
            <a:off x="5507038" y="1231900"/>
            <a:ext cx="865187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20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200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1200</a:t>
            </a:r>
          </a:p>
        </p:txBody>
      </p:sp>
      <p:sp>
        <p:nvSpPr>
          <p:cNvPr id="608293" name="Rectangle 37"/>
          <p:cNvSpPr>
            <a:spLocks noChangeArrowheads="1"/>
          </p:cNvSpPr>
          <p:nvPr/>
        </p:nvSpPr>
        <p:spPr bwMode="auto">
          <a:xfrm>
            <a:off x="4786313" y="1231900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0.5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8294" name="AutoShape 38"/>
          <p:cNvSpPr>
            <a:spLocks/>
          </p:cNvSpPr>
          <p:nvPr/>
        </p:nvSpPr>
        <p:spPr bwMode="auto">
          <a:xfrm flipH="1">
            <a:off x="2771775" y="5826125"/>
            <a:ext cx="142875" cy="574675"/>
          </a:xfrm>
          <a:prstGeom prst="rightBrace">
            <a:avLst>
              <a:gd name="adj1" fmla="val 33519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8295" name="Rectangle 39"/>
          <p:cNvSpPr>
            <a:spLocks noChangeArrowheads="1"/>
          </p:cNvSpPr>
          <p:nvPr/>
        </p:nvSpPr>
        <p:spPr bwMode="auto">
          <a:xfrm>
            <a:off x="2195513" y="5992813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21.0</a:t>
            </a:r>
          </a:p>
        </p:txBody>
      </p:sp>
      <p:sp>
        <p:nvSpPr>
          <p:cNvPr id="608296" name="Rectangle 40"/>
          <p:cNvSpPr>
            <a:spLocks noChangeArrowheads="1"/>
          </p:cNvSpPr>
          <p:nvPr/>
        </p:nvSpPr>
        <p:spPr bwMode="auto">
          <a:xfrm>
            <a:off x="3633788" y="5786438"/>
            <a:ext cx="7207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5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15</a:t>
            </a:r>
          </a:p>
        </p:txBody>
      </p:sp>
      <p:sp>
        <p:nvSpPr>
          <p:cNvPr id="608297" name="Rectangle 41"/>
          <p:cNvSpPr>
            <a:spLocks noChangeArrowheads="1"/>
          </p:cNvSpPr>
          <p:nvPr/>
        </p:nvSpPr>
        <p:spPr bwMode="auto">
          <a:xfrm>
            <a:off x="2913063" y="5786438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20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</p:txBody>
      </p:sp>
      <p:sp>
        <p:nvSpPr>
          <p:cNvPr id="608298" name="Rectangle 42"/>
          <p:cNvSpPr>
            <a:spLocks noChangeArrowheads="1"/>
          </p:cNvSpPr>
          <p:nvPr/>
        </p:nvSpPr>
        <p:spPr bwMode="auto">
          <a:xfrm>
            <a:off x="6084888" y="5805488"/>
            <a:ext cx="1223962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4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500</a:t>
            </a:r>
          </a:p>
        </p:txBody>
      </p:sp>
      <p:sp>
        <p:nvSpPr>
          <p:cNvPr id="608299" name="Rectangle 43"/>
          <p:cNvSpPr>
            <a:spLocks noChangeArrowheads="1"/>
          </p:cNvSpPr>
          <p:nvPr/>
        </p:nvSpPr>
        <p:spPr bwMode="auto">
          <a:xfrm>
            <a:off x="7380288" y="3051175"/>
            <a:ext cx="1223962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1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750</a:t>
            </a:r>
          </a:p>
        </p:txBody>
      </p:sp>
      <p:cxnSp>
        <p:nvCxnSpPr>
          <p:cNvPr id="608302" name="AutoShape 46"/>
          <p:cNvCxnSpPr>
            <a:cxnSpLocks noChangeShapeType="1"/>
            <a:stCxn id="608303" idx="1"/>
          </p:cNvCxnSpPr>
          <p:nvPr/>
        </p:nvCxnSpPr>
        <p:spPr bwMode="auto">
          <a:xfrm flipH="1">
            <a:off x="1606550" y="2468563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lg"/>
          </a:ln>
          <a:effectLst/>
        </p:spPr>
      </p:cxnSp>
      <p:sp>
        <p:nvSpPr>
          <p:cNvPr id="608303" name="Rectangle 47"/>
          <p:cNvSpPr>
            <a:spLocks noChangeArrowheads="1"/>
          </p:cNvSpPr>
          <p:nvPr/>
        </p:nvSpPr>
        <p:spPr bwMode="auto">
          <a:xfrm>
            <a:off x="1944688" y="2351088"/>
            <a:ext cx="1258887" cy="234950"/>
          </a:xfrm>
          <a:prstGeom prst="rect">
            <a:avLst/>
          </a:prstGeom>
          <a:solidFill>
            <a:srgbClr val="FFFF00">
              <a:alpha val="60001"/>
            </a:srgb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1400" b="1">
                <a:solidFill>
                  <a:schemeClr val="bg2"/>
                </a:solidFill>
              </a:rPr>
              <a:t>Water level</a:t>
            </a:r>
          </a:p>
        </p:txBody>
      </p:sp>
      <p:sp>
        <p:nvSpPr>
          <p:cNvPr id="608304" name="Rectangle 48"/>
          <p:cNvSpPr>
            <a:spLocks noChangeArrowheads="1"/>
          </p:cNvSpPr>
          <p:nvPr/>
        </p:nvSpPr>
        <p:spPr bwMode="auto">
          <a:xfrm>
            <a:off x="6659563" y="6186488"/>
            <a:ext cx="2232025" cy="3381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r>
              <a:rPr lang="en-GB" sz="1200" b="1">
                <a:solidFill>
                  <a:schemeClr val="bg2"/>
                </a:solidFill>
              </a:rPr>
              <a:t>= channel flow in m</a:t>
            </a:r>
            <a:r>
              <a:rPr lang="en-GB" sz="1200" b="1" baseline="30000">
                <a:solidFill>
                  <a:schemeClr val="bg2"/>
                </a:solidFill>
              </a:rPr>
              <a:t>3</a:t>
            </a:r>
            <a:r>
              <a:rPr lang="en-GB" sz="12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08305" name="Rectangle 49"/>
          <p:cNvSpPr>
            <a:spLocks noChangeArrowheads="1"/>
          </p:cNvSpPr>
          <p:nvPr/>
        </p:nvSpPr>
        <p:spPr bwMode="auto">
          <a:xfrm>
            <a:off x="7524750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608306" name="Rectangle 50"/>
          <p:cNvSpPr>
            <a:spLocks noChangeArrowheads="1"/>
          </p:cNvSpPr>
          <p:nvPr/>
        </p:nvSpPr>
        <p:spPr bwMode="auto">
          <a:xfrm>
            <a:off x="23399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5.5</a:t>
            </a:r>
          </a:p>
        </p:txBody>
      </p:sp>
      <p:sp>
        <p:nvSpPr>
          <p:cNvPr id="608307" name="Rectangle 51"/>
          <p:cNvSpPr>
            <a:spLocks noChangeArrowheads="1"/>
          </p:cNvSpPr>
          <p:nvPr/>
        </p:nvSpPr>
        <p:spPr bwMode="auto">
          <a:xfrm>
            <a:off x="42830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5.5</a:t>
            </a:r>
          </a:p>
        </p:txBody>
      </p:sp>
      <p:sp>
        <p:nvSpPr>
          <p:cNvPr id="608308" name="Rectangle 52"/>
          <p:cNvSpPr>
            <a:spLocks noChangeArrowheads="1"/>
          </p:cNvSpPr>
          <p:nvPr/>
        </p:nvSpPr>
        <p:spPr bwMode="auto">
          <a:xfrm>
            <a:off x="5724525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5.0</a:t>
            </a:r>
          </a:p>
        </p:txBody>
      </p:sp>
      <p:sp>
        <p:nvSpPr>
          <p:cNvPr id="608309" name="Rectangle 53"/>
          <p:cNvSpPr>
            <a:spLocks noChangeArrowheads="1"/>
          </p:cNvSpPr>
          <p:nvPr/>
        </p:nvSpPr>
        <p:spPr bwMode="auto">
          <a:xfrm>
            <a:off x="4787900" y="2832100"/>
            <a:ext cx="576263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608310" name="Rectangle 54"/>
          <p:cNvSpPr>
            <a:spLocks noChangeArrowheads="1"/>
          </p:cNvSpPr>
          <p:nvPr/>
        </p:nvSpPr>
        <p:spPr bwMode="auto">
          <a:xfrm>
            <a:off x="3203575" y="4795838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608311" name="Rectangle 55"/>
          <p:cNvSpPr>
            <a:spLocks noChangeArrowheads="1"/>
          </p:cNvSpPr>
          <p:nvPr/>
        </p:nvSpPr>
        <p:spPr bwMode="auto">
          <a:xfrm>
            <a:off x="6227763" y="4795838"/>
            <a:ext cx="576262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4.0</a:t>
            </a:r>
          </a:p>
        </p:txBody>
      </p:sp>
      <p:sp>
        <p:nvSpPr>
          <p:cNvPr id="608312" name="Rectangle 56"/>
          <p:cNvSpPr>
            <a:spLocks noChangeArrowheads="1"/>
          </p:cNvSpPr>
          <p:nvPr/>
        </p:nvSpPr>
        <p:spPr bwMode="auto">
          <a:xfrm>
            <a:off x="6659563" y="6257925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1"/>
                </a:solidFill>
              </a:rPr>
              <a:t>16.5</a:t>
            </a:r>
          </a:p>
        </p:txBody>
      </p:sp>
      <p:sp>
        <p:nvSpPr>
          <p:cNvPr id="608313" name="Rectangle 57"/>
          <p:cNvSpPr>
            <a:spLocks noChangeArrowheads="1"/>
          </p:cNvSpPr>
          <p:nvPr/>
        </p:nvSpPr>
        <p:spPr bwMode="auto">
          <a:xfrm>
            <a:off x="248443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8317" name="Freeform 61"/>
          <p:cNvSpPr>
            <a:spLocks/>
          </p:cNvSpPr>
          <p:nvPr/>
        </p:nvSpPr>
        <p:spPr bwMode="auto">
          <a:xfrm rot="18900000">
            <a:off x="539750" y="3155950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08318" name="AutoShape 62"/>
          <p:cNvSpPr>
            <a:spLocks noChangeArrowheads="1"/>
          </p:cNvSpPr>
          <p:nvPr/>
        </p:nvSpPr>
        <p:spPr bwMode="auto">
          <a:xfrm rot="16200000">
            <a:off x="719137" y="32670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FFAFA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608319" name="AutoShape 63"/>
          <p:cNvSpPr>
            <a:spLocks noChangeArrowheads="1"/>
          </p:cNvSpPr>
          <p:nvPr/>
        </p:nvSpPr>
        <p:spPr bwMode="auto">
          <a:xfrm rot="16200000">
            <a:off x="1187451" y="3502025"/>
            <a:ext cx="684212" cy="611187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</a:t>
            </a:r>
            <a:r>
              <a:rPr lang="en-GB" sz="4400" b="1" u="sng" dirty="0" smtClean="0">
                <a:solidFill>
                  <a:schemeClr val="tx2"/>
                </a:solidFill>
              </a:rPr>
              <a:t>4</a:t>
            </a:r>
            <a:r>
              <a:rPr lang="en-GB" sz="4400" b="1" dirty="0" smtClean="0">
                <a:solidFill>
                  <a:schemeClr val="tx2"/>
                </a:solidFill>
              </a:rPr>
              <a:t>: Reservoir in Zone 400</a:t>
            </a:r>
            <a:endParaRPr lang="en-GB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10307" name="AutoShape 3"/>
          <p:cNvCxnSpPr>
            <a:cxnSpLocks noChangeShapeType="1"/>
            <a:endCxn id="610311" idx="2"/>
          </p:cNvCxnSpPr>
          <p:nvPr/>
        </p:nvCxnSpPr>
        <p:spPr bwMode="auto">
          <a:xfrm>
            <a:off x="1849438" y="3806825"/>
            <a:ext cx="1674812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0308" name="AutoShape 4"/>
          <p:cNvCxnSpPr>
            <a:cxnSpLocks noChangeShapeType="1"/>
            <a:stCxn id="610311" idx="6"/>
            <a:endCxn id="610318" idx="2"/>
          </p:cNvCxnSpPr>
          <p:nvPr/>
        </p:nvCxnSpPr>
        <p:spPr bwMode="auto">
          <a:xfrm>
            <a:off x="3989388" y="38068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0309" name="AutoShape 5"/>
          <p:cNvCxnSpPr>
            <a:cxnSpLocks noChangeShapeType="1"/>
            <a:stCxn id="610318" idx="6"/>
            <a:endCxn id="610322" idx="2"/>
          </p:cNvCxnSpPr>
          <p:nvPr/>
        </p:nvCxnSpPr>
        <p:spPr bwMode="auto">
          <a:xfrm>
            <a:off x="5568950" y="38068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0310" name="AutoShape 6"/>
          <p:cNvCxnSpPr>
            <a:cxnSpLocks noChangeShapeType="1"/>
            <a:stCxn id="610322" idx="6"/>
          </p:cNvCxnSpPr>
          <p:nvPr/>
        </p:nvCxnSpPr>
        <p:spPr bwMode="auto">
          <a:xfrm>
            <a:off x="7008813" y="3806825"/>
            <a:ext cx="1576387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0311" name="Oval 7"/>
          <p:cNvSpPr>
            <a:spLocks noChangeArrowheads="1"/>
          </p:cNvSpPr>
          <p:nvPr/>
        </p:nvSpPr>
        <p:spPr bwMode="auto">
          <a:xfrm>
            <a:off x="3538538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10312" name="AutoShape 8"/>
          <p:cNvSpPr>
            <a:spLocks noChangeArrowheads="1"/>
          </p:cNvSpPr>
          <p:nvPr/>
        </p:nvSpPr>
        <p:spPr bwMode="auto">
          <a:xfrm>
            <a:off x="4714875" y="19891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10313" name="AutoShape 9"/>
          <p:cNvCxnSpPr>
            <a:cxnSpLocks noChangeShapeType="1"/>
            <a:stCxn id="610318" idx="0"/>
            <a:endCxn id="610312" idx="4"/>
          </p:cNvCxnSpPr>
          <p:nvPr/>
        </p:nvCxnSpPr>
        <p:spPr bwMode="auto">
          <a:xfrm flipH="1" flipV="1">
            <a:off x="5324475" y="23844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0314" name="AutoShape 10"/>
          <p:cNvSpPr>
            <a:spLocks noChangeArrowheads="1"/>
          </p:cNvSpPr>
          <p:nvPr/>
        </p:nvSpPr>
        <p:spPr bwMode="auto">
          <a:xfrm>
            <a:off x="6170613" y="54070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610315" name="AutoShape 11"/>
          <p:cNvCxnSpPr>
            <a:cxnSpLocks noChangeShapeType="1"/>
            <a:stCxn id="610322" idx="4"/>
            <a:endCxn id="610314" idx="1"/>
          </p:cNvCxnSpPr>
          <p:nvPr/>
        </p:nvCxnSpPr>
        <p:spPr bwMode="auto">
          <a:xfrm>
            <a:off x="6777038" y="40386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0316" name="AutoShape 12"/>
          <p:cNvSpPr>
            <a:spLocks noChangeArrowheads="1"/>
          </p:cNvSpPr>
          <p:nvPr/>
        </p:nvSpPr>
        <p:spPr bwMode="auto">
          <a:xfrm>
            <a:off x="3143250" y="54244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10317" name="AutoShape 13"/>
          <p:cNvCxnSpPr>
            <a:cxnSpLocks noChangeShapeType="1"/>
            <a:stCxn id="610311" idx="4"/>
            <a:endCxn id="610316" idx="1"/>
          </p:cNvCxnSpPr>
          <p:nvPr/>
        </p:nvCxnSpPr>
        <p:spPr bwMode="auto">
          <a:xfrm flipH="1">
            <a:off x="3752850" y="4038600"/>
            <a:ext cx="4763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0318" name="Oval 14"/>
          <p:cNvSpPr>
            <a:spLocks noChangeArrowheads="1"/>
          </p:cNvSpPr>
          <p:nvPr/>
        </p:nvSpPr>
        <p:spPr bwMode="auto">
          <a:xfrm>
            <a:off x="5118100" y="35893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0319" name="Rectangle 15"/>
          <p:cNvSpPr>
            <a:spLocks noChangeArrowheads="1"/>
          </p:cNvSpPr>
          <p:nvPr/>
        </p:nvSpPr>
        <p:spPr bwMode="auto">
          <a:xfrm>
            <a:off x="442118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0320" name="Rectangle 16"/>
          <p:cNvSpPr>
            <a:spLocks noChangeArrowheads="1"/>
          </p:cNvSpPr>
          <p:nvPr/>
        </p:nvSpPr>
        <p:spPr bwMode="auto">
          <a:xfrm>
            <a:off x="5861050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10321" name="Rectangle 17"/>
          <p:cNvSpPr>
            <a:spLocks noChangeArrowheads="1"/>
          </p:cNvSpPr>
          <p:nvPr/>
        </p:nvSpPr>
        <p:spPr bwMode="auto">
          <a:xfrm>
            <a:off x="5362575" y="283368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10322" name="Oval 18"/>
          <p:cNvSpPr>
            <a:spLocks noChangeArrowheads="1"/>
          </p:cNvSpPr>
          <p:nvPr/>
        </p:nvSpPr>
        <p:spPr bwMode="auto">
          <a:xfrm>
            <a:off x="6557963" y="35893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10323" name="Rectangle 19"/>
          <p:cNvSpPr>
            <a:spLocks noChangeArrowheads="1"/>
          </p:cNvSpPr>
          <p:nvPr/>
        </p:nvSpPr>
        <p:spPr bwMode="auto">
          <a:xfrm>
            <a:off x="3778250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10324" name="AutoShape 20"/>
          <p:cNvSpPr>
            <a:spLocks noChangeArrowheads="1"/>
          </p:cNvSpPr>
          <p:nvPr/>
        </p:nvSpPr>
        <p:spPr bwMode="auto">
          <a:xfrm>
            <a:off x="7094538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610325" name="AutoShape 21"/>
          <p:cNvSpPr>
            <a:spLocks noChangeArrowheads="1"/>
          </p:cNvSpPr>
          <p:nvPr/>
        </p:nvSpPr>
        <p:spPr bwMode="auto">
          <a:xfrm>
            <a:off x="2054225" y="33353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610326" name="Rectangle 22"/>
          <p:cNvSpPr>
            <a:spLocks noChangeArrowheads="1"/>
          </p:cNvSpPr>
          <p:nvPr/>
        </p:nvSpPr>
        <p:spPr bwMode="auto">
          <a:xfrm>
            <a:off x="7667625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10327" name="Rectangle 23"/>
          <p:cNvSpPr>
            <a:spLocks noChangeArrowheads="1"/>
          </p:cNvSpPr>
          <p:nvPr/>
        </p:nvSpPr>
        <p:spPr bwMode="auto">
          <a:xfrm>
            <a:off x="6804025" y="47958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10328" name="Rectangle 24"/>
          <p:cNvSpPr>
            <a:spLocks noChangeArrowheads="1"/>
          </p:cNvSpPr>
          <p:nvPr/>
        </p:nvSpPr>
        <p:spPr bwMode="auto">
          <a:xfrm>
            <a:off x="755650" y="1484313"/>
            <a:ext cx="863600" cy="144145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0329" name="Rectangle 25"/>
          <p:cNvSpPr>
            <a:spLocks noChangeArrowheads="1"/>
          </p:cNvSpPr>
          <p:nvPr/>
        </p:nvSpPr>
        <p:spPr bwMode="auto">
          <a:xfrm>
            <a:off x="755650" y="1484313"/>
            <a:ext cx="863600" cy="1300162"/>
          </a:xfrm>
          <a:prstGeom prst="rect">
            <a:avLst/>
          </a:prstGeom>
          <a:solidFill>
            <a:srgbClr val="FFAFA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0330" name="Group 26"/>
          <p:cNvGrpSpPr>
            <a:grpSpLocks/>
          </p:cNvGrpSpPr>
          <p:nvPr/>
        </p:nvGrpSpPr>
        <p:grpSpPr bwMode="auto">
          <a:xfrm>
            <a:off x="755650" y="1484313"/>
            <a:ext cx="863600" cy="1441450"/>
            <a:chOff x="521" y="935"/>
            <a:chExt cx="499" cy="908"/>
          </a:xfrm>
        </p:grpSpPr>
        <p:sp>
          <p:nvSpPr>
            <p:cNvPr id="610331" name="Rectangle 27"/>
            <p:cNvSpPr>
              <a:spLocks noChangeArrowheads="1"/>
            </p:cNvSpPr>
            <p:nvPr/>
          </p:nvSpPr>
          <p:spPr bwMode="auto">
            <a:xfrm>
              <a:off x="521" y="935"/>
              <a:ext cx="499" cy="908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0332" name="Line 28"/>
            <p:cNvSpPr>
              <a:spLocks noChangeShapeType="1"/>
            </p:cNvSpPr>
            <p:nvPr/>
          </p:nvSpPr>
          <p:spPr bwMode="auto">
            <a:xfrm>
              <a:off x="521" y="1480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0333" name="Line 29"/>
            <p:cNvSpPr>
              <a:spLocks noChangeShapeType="1"/>
            </p:cNvSpPr>
            <p:nvPr/>
          </p:nvSpPr>
          <p:spPr bwMode="auto">
            <a:xfrm>
              <a:off x="521" y="1117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0334" name="Line 30"/>
            <p:cNvSpPr>
              <a:spLocks noChangeShapeType="1"/>
            </p:cNvSpPr>
            <p:nvPr/>
          </p:nvSpPr>
          <p:spPr bwMode="auto">
            <a:xfrm>
              <a:off x="521" y="1661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0335" name="Line 31"/>
            <p:cNvSpPr>
              <a:spLocks noChangeShapeType="1"/>
            </p:cNvSpPr>
            <p:nvPr/>
          </p:nvSpPr>
          <p:spPr bwMode="auto">
            <a:xfrm>
              <a:off x="521" y="1298"/>
              <a:ext cx="499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0336" name="Rectangle 32"/>
          <p:cNvSpPr>
            <a:spLocks noChangeArrowheads="1"/>
          </p:cNvSpPr>
          <p:nvPr/>
        </p:nvSpPr>
        <p:spPr bwMode="auto">
          <a:xfrm>
            <a:off x="827088" y="1484313"/>
            <a:ext cx="720725" cy="1439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400</a:t>
            </a:r>
          </a:p>
          <a:p>
            <a:pPr>
              <a:lnSpc>
                <a:spcPct val="135000"/>
              </a:lnSpc>
            </a:pPr>
            <a:r>
              <a:rPr lang="en-GB" sz="1400" b="1">
                <a:solidFill>
                  <a:schemeClr val="hlink"/>
                </a:solidFill>
              </a:rPr>
              <a:t>P = 1000</a:t>
            </a:r>
          </a:p>
        </p:txBody>
      </p:sp>
      <p:sp>
        <p:nvSpPr>
          <p:cNvPr id="610337" name="AutoShape 33"/>
          <p:cNvSpPr>
            <a:spLocks/>
          </p:cNvSpPr>
          <p:nvPr/>
        </p:nvSpPr>
        <p:spPr bwMode="auto">
          <a:xfrm flipH="1">
            <a:off x="4645025" y="1196975"/>
            <a:ext cx="147638" cy="792163"/>
          </a:xfrm>
          <a:prstGeom prst="rightBrace">
            <a:avLst>
              <a:gd name="adj1" fmla="val 44713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0338" name="Rectangle 34"/>
          <p:cNvSpPr>
            <a:spLocks noChangeArrowheads="1"/>
          </p:cNvSpPr>
          <p:nvPr/>
        </p:nvSpPr>
        <p:spPr bwMode="auto">
          <a:xfrm>
            <a:off x="4068763" y="1485900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0.5</a:t>
            </a:r>
          </a:p>
        </p:txBody>
      </p:sp>
      <p:sp>
        <p:nvSpPr>
          <p:cNvPr id="610339" name="Rectangle 35"/>
          <p:cNvSpPr>
            <a:spLocks noChangeArrowheads="1"/>
          </p:cNvSpPr>
          <p:nvPr/>
        </p:nvSpPr>
        <p:spPr bwMode="auto">
          <a:xfrm>
            <a:off x="2339975" y="3051175"/>
            <a:ext cx="1223963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rgbClr val="808080"/>
                </a:solidFill>
              </a:rPr>
              <a:t>30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  P = 2</a:t>
            </a:r>
          </a:p>
        </p:txBody>
      </p:sp>
      <p:sp>
        <p:nvSpPr>
          <p:cNvPr id="610340" name="Rectangle 36"/>
          <p:cNvSpPr>
            <a:spLocks noChangeArrowheads="1"/>
          </p:cNvSpPr>
          <p:nvPr/>
        </p:nvSpPr>
        <p:spPr bwMode="auto">
          <a:xfrm>
            <a:off x="5507038" y="1231900"/>
            <a:ext cx="865187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20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200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hlink"/>
                </a:solidFill>
              </a:rPr>
              <a:t>P = 1200</a:t>
            </a:r>
          </a:p>
        </p:txBody>
      </p:sp>
      <p:sp>
        <p:nvSpPr>
          <p:cNvPr id="610341" name="Rectangle 37"/>
          <p:cNvSpPr>
            <a:spLocks noChangeArrowheads="1"/>
          </p:cNvSpPr>
          <p:nvPr/>
        </p:nvSpPr>
        <p:spPr bwMode="auto">
          <a:xfrm>
            <a:off x="4786313" y="1231900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chemeClr val="bg2"/>
                </a:solidFill>
              </a:rPr>
              <a:t>0.5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10342" name="AutoShape 38"/>
          <p:cNvSpPr>
            <a:spLocks/>
          </p:cNvSpPr>
          <p:nvPr/>
        </p:nvSpPr>
        <p:spPr bwMode="auto">
          <a:xfrm flipH="1">
            <a:off x="2771775" y="5826125"/>
            <a:ext cx="142875" cy="574675"/>
          </a:xfrm>
          <a:prstGeom prst="rightBrace">
            <a:avLst>
              <a:gd name="adj1" fmla="val 33519"/>
              <a:gd name="adj2" fmla="val 50000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0343" name="Rectangle 39"/>
          <p:cNvSpPr>
            <a:spLocks noChangeArrowheads="1"/>
          </p:cNvSpPr>
          <p:nvPr/>
        </p:nvSpPr>
        <p:spPr bwMode="auto">
          <a:xfrm>
            <a:off x="2195513" y="5992813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2"/>
                </a:solidFill>
              </a:rPr>
              <a:t>21.0</a:t>
            </a:r>
          </a:p>
        </p:txBody>
      </p:sp>
      <p:sp>
        <p:nvSpPr>
          <p:cNvPr id="610344" name="Rectangle 40"/>
          <p:cNvSpPr>
            <a:spLocks noChangeArrowheads="1"/>
          </p:cNvSpPr>
          <p:nvPr/>
        </p:nvSpPr>
        <p:spPr bwMode="auto">
          <a:xfrm>
            <a:off x="3633788" y="5786438"/>
            <a:ext cx="7207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5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P = 15</a:t>
            </a:r>
          </a:p>
        </p:txBody>
      </p:sp>
      <p:sp>
        <p:nvSpPr>
          <p:cNvPr id="610345" name="Rectangle 41"/>
          <p:cNvSpPr>
            <a:spLocks noChangeArrowheads="1"/>
          </p:cNvSpPr>
          <p:nvPr/>
        </p:nvSpPr>
        <p:spPr bwMode="auto">
          <a:xfrm>
            <a:off x="2913063" y="5786438"/>
            <a:ext cx="936625" cy="666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20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  <a:p>
            <a:pPr algn="l">
              <a:lnSpc>
                <a:spcPct val="110000"/>
              </a:lnSpc>
            </a:pPr>
            <a:r>
              <a:rPr lang="en-GB" sz="1400" b="1">
                <a:solidFill>
                  <a:srgbClr val="808080"/>
                </a:solidFill>
              </a:rPr>
              <a:t>1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</a:t>
            </a:r>
          </a:p>
        </p:txBody>
      </p:sp>
      <p:sp>
        <p:nvSpPr>
          <p:cNvPr id="610346" name="Rectangle 42"/>
          <p:cNvSpPr>
            <a:spLocks noChangeArrowheads="1"/>
          </p:cNvSpPr>
          <p:nvPr/>
        </p:nvSpPr>
        <p:spPr bwMode="auto">
          <a:xfrm>
            <a:off x="6084888" y="5805488"/>
            <a:ext cx="1223962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rgbClr val="808080"/>
                </a:solidFill>
              </a:rPr>
              <a:t>4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  P = 500</a:t>
            </a:r>
          </a:p>
        </p:txBody>
      </p:sp>
      <p:sp>
        <p:nvSpPr>
          <p:cNvPr id="610347" name="Rectangle 43"/>
          <p:cNvSpPr>
            <a:spLocks noChangeArrowheads="1"/>
          </p:cNvSpPr>
          <p:nvPr/>
        </p:nvSpPr>
        <p:spPr bwMode="auto">
          <a:xfrm>
            <a:off x="7380288" y="3051175"/>
            <a:ext cx="1223962" cy="30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rgbClr val="808080"/>
                </a:solidFill>
              </a:rPr>
              <a:t>1 m</a:t>
            </a:r>
            <a:r>
              <a:rPr lang="en-GB" sz="1400" b="1" baseline="30000">
                <a:solidFill>
                  <a:srgbClr val="808080"/>
                </a:solidFill>
              </a:rPr>
              <a:t>3</a:t>
            </a:r>
            <a:r>
              <a:rPr lang="en-GB" sz="1400" b="1">
                <a:solidFill>
                  <a:srgbClr val="808080"/>
                </a:solidFill>
              </a:rPr>
              <a:t>/s  P = 750</a:t>
            </a:r>
          </a:p>
        </p:txBody>
      </p:sp>
      <p:cxnSp>
        <p:nvCxnSpPr>
          <p:cNvPr id="610350" name="AutoShape 46"/>
          <p:cNvCxnSpPr>
            <a:cxnSpLocks noChangeShapeType="1"/>
            <a:stCxn id="610351" idx="1"/>
          </p:cNvCxnSpPr>
          <p:nvPr/>
        </p:nvCxnSpPr>
        <p:spPr bwMode="auto">
          <a:xfrm flipH="1">
            <a:off x="1606550" y="2757488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lg"/>
          </a:ln>
          <a:effectLst/>
        </p:spPr>
      </p:cxnSp>
      <p:sp>
        <p:nvSpPr>
          <p:cNvPr id="610351" name="Rectangle 47"/>
          <p:cNvSpPr>
            <a:spLocks noChangeArrowheads="1"/>
          </p:cNvSpPr>
          <p:nvPr/>
        </p:nvSpPr>
        <p:spPr bwMode="auto">
          <a:xfrm>
            <a:off x="1944688" y="2640013"/>
            <a:ext cx="1258887" cy="234950"/>
          </a:xfrm>
          <a:prstGeom prst="rect">
            <a:avLst/>
          </a:prstGeom>
          <a:solidFill>
            <a:srgbClr val="FFFF00">
              <a:alpha val="60001"/>
            </a:srgb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1400" b="1">
                <a:solidFill>
                  <a:schemeClr val="bg2"/>
                </a:solidFill>
              </a:rPr>
              <a:t>Water level</a:t>
            </a:r>
          </a:p>
        </p:txBody>
      </p:sp>
      <p:sp>
        <p:nvSpPr>
          <p:cNvPr id="610352" name="Rectangle 48"/>
          <p:cNvSpPr>
            <a:spLocks noChangeArrowheads="1"/>
          </p:cNvSpPr>
          <p:nvPr/>
        </p:nvSpPr>
        <p:spPr bwMode="auto">
          <a:xfrm>
            <a:off x="6659563" y="6186488"/>
            <a:ext cx="2232025" cy="3381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80000"/>
              </a:lnSpc>
            </a:pPr>
            <a:r>
              <a:rPr lang="en-GB" sz="1200" b="1">
                <a:solidFill>
                  <a:schemeClr val="bg2"/>
                </a:solidFill>
              </a:rPr>
              <a:t>= channel flow in m</a:t>
            </a:r>
            <a:r>
              <a:rPr lang="en-GB" sz="1200" b="1" baseline="30000">
                <a:solidFill>
                  <a:schemeClr val="bg2"/>
                </a:solidFill>
              </a:rPr>
              <a:t>3</a:t>
            </a:r>
            <a:r>
              <a:rPr lang="en-GB" sz="1200" b="1">
                <a:solidFill>
                  <a:schemeClr val="bg2"/>
                </a:solidFill>
              </a:rPr>
              <a:t>/s</a:t>
            </a:r>
          </a:p>
        </p:txBody>
      </p:sp>
      <p:sp>
        <p:nvSpPr>
          <p:cNvPr id="610353" name="Rectangle 49"/>
          <p:cNvSpPr>
            <a:spLocks noChangeArrowheads="1"/>
          </p:cNvSpPr>
          <p:nvPr/>
        </p:nvSpPr>
        <p:spPr bwMode="auto">
          <a:xfrm>
            <a:off x="7524750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610354" name="Rectangle 50"/>
          <p:cNvSpPr>
            <a:spLocks noChangeArrowheads="1"/>
          </p:cNvSpPr>
          <p:nvPr/>
        </p:nvSpPr>
        <p:spPr bwMode="auto">
          <a:xfrm>
            <a:off x="23399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610355" name="Rectangle 51"/>
          <p:cNvSpPr>
            <a:spLocks noChangeArrowheads="1"/>
          </p:cNvSpPr>
          <p:nvPr/>
        </p:nvSpPr>
        <p:spPr bwMode="auto">
          <a:xfrm>
            <a:off x="4283075" y="4030663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610356" name="Rectangle 52"/>
          <p:cNvSpPr>
            <a:spLocks noChangeArrowheads="1"/>
          </p:cNvSpPr>
          <p:nvPr/>
        </p:nvSpPr>
        <p:spPr bwMode="auto">
          <a:xfrm>
            <a:off x="5724525" y="4030663"/>
            <a:ext cx="503238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610357" name="Rectangle 53"/>
          <p:cNvSpPr>
            <a:spLocks noChangeArrowheads="1"/>
          </p:cNvSpPr>
          <p:nvPr/>
        </p:nvSpPr>
        <p:spPr bwMode="auto">
          <a:xfrm>
            <a:off x="4787900" y="2832100"/>
            <a:ext cx="576263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610358" name="Rectangle 54"/>
          <p:cNvSpPr>
            <a:spLocks noChangeArrowheads="1"/>
          </p:cNvSpPr>
          <p:nvPr/>
        </p:nvSpPr>
        <p:spPr bwMode="auto">
          <a:xfrm>
            <a:off x="3203575" y="4795838"/>
            <a:ext cx="576263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610359" name="Rectangle 55"/>
          <p:cNvSpPr>
            <a:spLocks noChangeArrowheads="1"/>
          </p:cNvSpPr>
          <p:nvPr/>
        </p:nvSpPr>
        <p:spPr bwMode="auto">
          <a:xfrm>
            <a:off x="6227763" y="4795838"/>
            <a:ext cx="576262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4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610360" name="Rectangle 56"/>
          <p:cNvSpPr>
            <a:spLocks noChangeArrowheads="1"/>
          </p:cNvSpPr>
          <p:nvPr/>
        </p:nvSpPr>
        <p:spPr bwMode="auto">
          <a:xfrm>
            <a:off x="6659563" y="6257925"/>
            <a:ext cx="5762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1"/>
                </a:solidFill>
              </a:rPr>
              <a:t>16.5</a:t>
            </a:r>
          </a:p>
        </p:txBody>
      </p:sp>
      <p:sp>
        <p:nvSpPr>
          <p:cNvPr id="610361" name="Rectangle 57"/>
          <p:cNvSpPr>
            <a:spLocks noChangeArrowheads="1"/>
          </p:cNvSpPr>
          <p:nvPr/>
        </p:nvSpPr>
        <p:spPr bwMode="auto">
          <a:xfrm>
            <a:off x="2484438" y="38084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0365" name="Freeform 61"/>
          <p:cNvSpPr>
            <a:spLocks/>
          </p:cNvSpPr>
          <p:nvPr/>
        </p:nvSpPr>
        <p:spPr bwMode="auto">
          <a:xfrm rot="18900000">
            <a:off x="539750" y="3155950"/>
            <a:ext cx="455613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0366" name="AutoShape 62"/>
          <p:cNvSpPr>
            <a:spLocks noChangeArrowheads="1"/>
          </p:cNvSpPr>
          <p:nvPr/>
        </p:nvSpPr>
        <p:spPr bwMode="auto">
          <a:xfrm rot="16200000">
            <a:off x="719137" y="32670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FFAFA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610367" name="AutoShape 63"/>
          <p:cNvSpPr>
            <a:spLocks noChangeArrowheads="1"/>
          </p:cNvSpPr>
          <p:nvPr/>
        </p:nvSpPr>
        <p:spPr bwMode="auto">
          <a:xfrm rot="16200000">
            <a:off x="1331119" y="3572669"/>
            <a:ext cx="539750" cy="468312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</a:t>
            </a:r>
            <a:r>
              <a:rPr lang="en-GB" sz="4400" b="1" u="sng" dirty="0" smtClean="0">
                <a:solidFill>
                  <a:schemeClr val="tx2"/>
                </a:solidFill>
              </a:rPr>
              <a:t>5</a:t>
            </a:r>
            <a:r>
              <a:rPr lang="en-GB" sz="4400" b="1" dirty="0" smtClean="0">
                <a:solidFill>
                  <a:schemeClr val="tx2"/>
                </a:solidFill>
              </a:rPr>
              <a:t>: Reservoir in Zone 1000</a:t>
            </a:r>
            <a:endParaRPr lang="en-GB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72" name="Rectangle 76"/>
          <p:cNvSpPr>
            <a:spLocks noChangeArrowheads="1"/>
          </p:cNvSpPr>
          <p:nvPr/>
        </p:nvSpPr>
        <p:spPr bwMode="auto">
          <a:xfrm>
            <a:off x="304800" y="928670"/>
            <a:ext cx="8610600" cy="55959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Basic building blocks: “arcs”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Allow particular flows under specific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 dirty="0"/>
              <a:t>	circumstances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For each arc, 3 data values defined: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Lower flow limit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Upper flow limit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Penalty (“</a:t>
            </a:r>
            <a:r>
              <a:rPr lang="en-GB" sz="2800" b="1" dirty="0" err="1"/>
              <a:t>dis</a:t>
            </a:r>
            <a:r>
              <a:rPr lang="en-GB" sz="2800" b="1" dirty="0"/>
              <a:t>-benefit” of every unit of flow)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Up to 5 arcs, generally only 1 or 2</a:t>
            </a:r>
          </a:p>
        </p:txBody>
      </p:sp>
      <p:sp>
        <p:nvSpPr>
          <p:cNvPr id="516173" name="Rectangle 77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Modelling channel penalties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71" name="Rectangle 27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1-arc channel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518152" name="Oval 8"/>
          <p:cNvSpPr>
            <a:spLocks noChangeArrowheads="1"/>
          </p:cNvSpPr>
          <p:nvPr/>
        </p:nvSpPr>
        <p:spPr bwMode="auto">
          <a:xfrm>
            <a:off x="2843213" y="2709863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b="1">
              <a:solidFill>
                <a:schemeClr val="bg2"/>
              </a:solidFill>
            </a:endParaRPr>
          </a:p>
        </p:txBody>
      </p:sp>
      <p:sp>
        <p:nvSpPr>
          <p:cNvPr id="518153" name="Oval 9"/>
          <p:cNvSpPr>
            <a:spLocks noChangeArrowheads="1"/>
          </p:cNvSpPr>
          <p:nvPr/>
        </p:nvSpPr>
        <p:spPr bwMode="auto">
          <a:xfrm>
            <a:off x="5791200" y="2709863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b="1">
              <a:solidFill>
                <a:schemeClr val="bg2"/>
              </a:solidFill>
            </a:endParaRPr>
          </a:p>
        </p:txBody>
      </p:sp>
      <p:sp>
        <p:nvSpPr>
          <p:cNvPr id="518154" name="Rectangle 10"/>
          <p:cNvSpPr>
            <a:spLocks noChangeArrowheads="1"/>
          </p:cNvSpPr>
          <p:nvPr/>
        </p:nvSpPr>
        <p:spPr bwMode="auto">
          <a:xfrm>
            <a:off x="3205163" y="1844675"/>
            <a:ext cx="2735262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Flow = 0 to X;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Penalty = P</a:t>
            </a:r>
            <a:endParaRPr lang="en-GB" sz="1800">
              <a:solidFill>
                <a:srgbClr val="808080"/>
              </a:solidFill>
            </a:endParaRPr>
          </a:p>
        </p:txBody>
      </p:sp>
      <p:sp>
        <p:nvSpPr>
          <p:cNvPr id="518156" name="Rectangle 12"/>
          <p:cNvSpPr>
            <a:spLocks noChangeArrowheads="1"/>
          </p:cNvSpPr>
          <p:nvPr/>
        </p:nvSpPr>
        <p:spPr bwMode="auto">
          <a:xfrm>
            <a:off x="6156325" y="2711450"/>
            <a:ext cx="720725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D/s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node</a:t>
            </a:r>
          </a:p>
        </p:txBody>
      </p:sp>
      <p:sp>
        <p:nvSpPr>
          <p:cNvPr id="518157" name="Rectangle 13"/>
          <p:cNvSpPr>
            <a:spLocks noChangeArrowheads="1"/>
          </p:cNvSpPr>
          <p:nvPr/>
        </p:nvSpPr>
        <p:spPr bwMode="auto">
          <a:xfrm>
            <a:off x="2195513" y="2711450"/>
            <a:ext cx="720725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U/s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node</a:t>
            </a:r>
          </a:p>
        </p:txBody>
      </p:sp>
      <p:cxnSp>
        <p:nvCxnSpPr>
          <p:cNvPr id="518158" name="AutoShape 14"/>
          <p:cNvCxnSpPr>
            <a:cxnSpLocks noChangeShapeType="1"/>
            <a:stCxn id="518152" idx="7"/>
            <a:endCxn id="518153" idx="1"/>
          </p:cNvCxnSpPr>
          <p:nvPr/>
        </p:nvCxnSpPr>
        <p:spPr bwMode="auto">
          <a:xfrm rot="5400000" flipV="1">
            <a:off x="4534694" y="1440656"/>
            <a:ext cx="1588" cy="2638425"/>
          </a:xfrm>
          <a:prstGeom prst="curvedConnector3">
            <a:avLst>
              <a:gd name="adj1" fmla="val -17500000"/>
            </a:avLst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18166" name="Rectangle 22"/>
          <p:cNvSpPr>
            <a:spLocks noChangeArrowheads="1"/>
          </p:cNvSpPr>
          <p:nvPr/>
        </p:nvSpPr>
        <p:spPr bwMode="auto">
          <a:xfrm>
            <a:off x="3203575" y="1196975"/>
            <a:ext cx="273526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b="1" u="sng">
                <a:solidFill>
                  <a:schemeClr val="bg2"/>
                </a:solidFill>
              </a:rPr>
              <a:t>Configuration</a:t>
            </a:r>
          </a:p>
        </p:txBody>
      </p:sp>
      <p:sp>
        <p:nvSpPr>
          <p:cNvPr id="518167" name="Rectangle 23"/>
          <p:cNvSpPr>
            <a:spLocks noChangeArrowheads="1"/>
          </p:cNvSpPr>
          <p:nvPr/>
        </p:nvSpPr>
        <p:spPr bwMode="auto">
          <a:xfrm>
            <a:off x="4140200" y="2565400"/>
            <a:ext cx="793750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Arc</a:t>
            </a:r>
          </a:p>
        </p:txBody>
      </p:sp>
      <p:grpSp>
        <p:nvGrpSpPr>
          <p:cNvPr id="518173" name="Group 29"/>
          <p:cNvGrpSpPr>
            <a:grpSpLocks/>
          </p:cNvGrpSpPr>
          <p:nvPr/>
        </p:nvGrpSpPr>
        <p:grpSpPr bwMode="auto">
          <a:xfrm>
            <a:off x="323850" y="4221163"/>
            <a:ext cx="8496300" cy="1400175"/>
            <a:chOff x="204" y="2659"/>
            <a:chExt cx="5352" cy="882"/>
          </a:xfrm>
        </p:grpSpPr>
        <p:sp>
          <p:nvSpPr>
            <p:cNvPr id="518150" name="Rectangle 6"/>
            <p:cNvSpPr>
              <a:spLocks noChangeArrowheads="1"/>
            </p:cNvSpPr>
            <p:nvPr/>
          </p:nvSpPr>
          <p:spPr bwMode="auto">
            <a:xfrm>
              <a:off x="1882" y="3157"/>
              <a:ext cx="1440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2800" b="1">
                  <a:solidFill>
                    <a:schemeClr val="bg2"/>
                  </a:solidFill>
                </a:rPr>
                <a:t>0   to   X</a:t>
              </a:r>
            </a:p>
          </p:txBody>
        </p:sp>
        <p:sp>
          <p:nvSpPr>
            <p:cNvPr id="518151" name="Rectangle 7"/>
            <p:cNvSpPr>
              <a:spLocks noChangeArrowheads="1"/>
            </p:cNvSpPr>
            <p:nvPr/>
          </p:nvSpPr>
          <p:spPr bwMode="auto">
            <a:xfrm>
              <a:off x="3322" y="3157"/>
              <a:ext cx="528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2800" b="1">
                  <a:solidFill>
                    <a:schemeClr val="bg2"/>
                  </a:solidFill>
                </a:rPr>
                <a:t>P</a:t>
              </a:r>
            </a:p>
          </p:txBody>
        </p:sp>
        <p:sp>
          <p:nvSpPr>
            <p:cNvPr id="518168" name="Rectangle 24"/>
            <p:cNvSpPr>
              <a:spLocks noChangeArrowheads="1"/>
            </p:cNvSpPr>
            <p:nvPr/>
          </p:nvSpPr>
          <p:spPr bwMode="auto">
            <a:xfrm>
              <a:off x="1973" y="2750"/>
              <a:ext cx="1815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b="1" u="sng">
                  <a:solidFill>
                    <a:schemeClr val="bg2"/>
                  </a:solidFill>
                </a:rPr>
                <a:t>Standard notation</a:t>
              </a:r>
            </a:p>
          </p:txBody>
        </p:sp>
        <p:sp>
          <p:nvSpPr>
            <p:cNvPr id="518170" name="Line 26"/>
            <p:cNvSpPr>
              <a:spLocks noChangeShapeType="1"/>
            </p:cNvSpPr>
            <p:nvPr/>
          </p:nvSpPr>
          <p:spPr bwMode="auto">
            <a:xfrm>
              <a:off x="204" y="2659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22" name="Rectangle 30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198" name="Oval 6"/>
          <p:cNvSpPr>
            <a:spLocks noChangeArrowheads="1"/>
          </p:cNvSpPr>
          <p:nvPr/>
        </p:nvSpPr>
        <p:spPr bwMode="auto">
          <a:xfrm>
            <a:off x="2843213" y="2709863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b="1">
              <a:solidFill>
                <a:schemeClr val="bg2"/>
              </a:solidFill>
            </a:endParaRPr>
          </a:p>
        </p:txBody>
      </p:sp>
      <p:sp>
        <p:nvSpPr>
          <p:cNvPr id="520199" name="Oval 7"/>
          <p:cNvSpPr>
            <a:spLocks noChangeArrowheads="1"/>
          </p:cNvSpPr>
          <p:nvPr/>
        </p:nvSpPr>
        <p:spPr bwMode="auto">
          <a:xfrm>
            <a:off x="5791200" y="2709863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b="1">
              <a:solidFill>
                <a:schemeClr val="bg2"/>
              </a:solidFill>
            </a:endParaRP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6156325" y="2711450"/>
            <a:ext cx="720725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D/s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node</a:t>
            </a:r>
          </a:p>
        </p:txBody>
      </p:sp>
      <p:sp>
        <p:nvSpPr>
          <p:cNvPr id="520203" name="Rectangle 11"/>
          <p:cNvSpPr>
            <a:spLocks noChangeArrowheads="1"/>
          </p:cNvSpPr>
          <p:nvPr/>
        </p:nvSpPr>
        <p:spPr bwMode="auto">
          <a:xfrm>
            <a:off x="2195513" y="2711450"/>
            <a:ext cx="720725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U/s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node</a:t>
            </a:r>
          </a:p>
        </p:txBody>
      </p:sp>
      <p:cxnSp>
        <p:nvCxnSpPr>
          <p:cNvPr id="520204" name="AutoShape 12"/>
          <p:cNvCxnSpPr>
            <a:cxnSpLocks noChangeShapeType="1"/>
            <a:stCxn id="520198" idx="7"/>
            <a:endCxn id="520199" idx="1"/>
          </p:cNvCxnSpPr>
          <p:nvPr/>
        </p:nvCxnSpPr>
        <p:spPr bwMode="auto">
          <a:xfrm rot="5400000" flipV="1">
            <a:off x="4534694" y="1440656"/>
            <a:ext cx="1588" cy="2638425"/>
          </a:xfrm>
          <a:prstGeom prst="curvedConnector3">
            <a:avLst>
              <a:gd name="adj1" fmla="val -17500000"/>
            </a:avLst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20206" name="Rectangle 14"/>
          <p:cNvSpPr>
            <a:spLocks noChangeArrowheads="1"/>
          </p:cNvSpPr>
          <p:nvPr/>
        </p:nvSpPr>
        <p:spPr bwMode="auto">
          <a:xfrm>
            <a:off x="3203575" y="1196975"/>
            <a:ext cx="273526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b="1" u="sng">
                <a:solidFill>
                  <a:schemeClr val="bg2"/>
                </a:solidFill>
              </a:rPr>
              <a:t>Configuration</a:t>
            </a:r>
          </a:p>
        </p:txBody>
      </p:sp>
      <p:cxnSp>
        <p:nvCxnSpPr>
          <p:cNvPr id="520207" name="AutoShape 15"/>
          <p:cNvCxnSpPr>
            <a:cxnSpLocks noChangeShapeType="1"/>
            <a:stCxn id="520199" idx="3"/>
            <a:endCxn id="520198" idx="5"/>
          </p:cNvCxnSpPr>
          <p:nvPr/>
        </p:nvCxnSpPr>
        <p:spPr bwMode="auto">
          <a:xfrm rot="5400000">
            <a:off x="4534694" y="1777206"/>
            <a:ext cx="1588" cy="2638425"/>
          </a:xfrm>
          <a:prstGeom prst="curvedConnector3">
            <a:avLst>
              <a:gd name="adj1" fmla="val 17500000"/>
            </a:avLst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520208" name="Rectangle 16"/>
          <p:cNvSpPr>
            <a:spLocks noChangeArrowheads="1"/>
          </p:cNvSpPr>
          <p:nvPr/>
        </p:nvSpPr>
        <p:spPr bwMode="auto">
          <a:xfrm>
            <a:off x="4140200" y="3022600"/>
            <a:ext cx="793750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Arc 2</a:t>
            </a:r>
          </a:p>
        </p:txBody>
      </p:sp>
      <p:sp>
        <p:nvSpPr>
          <p:cNvPr id="520209" name="Rectangle 17"/>
          <p:cNvSpPr>
            <a:spLocks noChangeArrowheads="1"/>
          </p:cNvSpPr>
          <p:nvPr/>
        </p:nvSpPr>
        <p:spPr bwMode="auto">
          <a:xfrm>
            <a:off x="4140200" y="2565400"/>
            <a:ext cx="793750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Arc 1</a:t>
            </a:r>
          </a:p>
        </p:txBody>
      </p:sp>
      <p:sp>
        <p:nvSpPr>
          <p:cNvPr id="520211" name="Rectangle 19"/>
          <p:cNvSpPr>
            <a:spLocks noChangeArrowheads="1"/>
          </p:cNvSpPr>
          <p:nvPr/>
        </p:nvSpPr>
        <p:spPr bwMode="auto">
          <a:xfrm>
            <a:off x="3205163" y="3500438"/>
            <a:ext cx="2735262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Flow = 0 to X;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Penalty = P</a:t>
            </a:r>
            <a:endParaRPr lang="en-GB" sz="1800">
              <a:solidFill>
                <a:srgbClr val="808080"/>
              </a:solidFill>
            </a:endParaRPr>
          </a:p>
        </p:txBody>
      </p:sp>
      <p:sp>
        <p:nvSpPr>
          <p:cNvPr id="520212" name="Rectangle 20"/>
          <p:cNvSpPr>
            <a:spLocks noChangeArrowheads="1"/>
          </p:cNvSpPr>
          <p:nvPr/>
        </p:nvSpPr>
        <p:spPr bwMode="auto">
          <a:xfrm>
            <a:off x="2797175" y="1844675"/>
            <a:ext cx="35274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800">
                <a:solidFill>
                  <a:schemeClr val="bg2"/>
                </a:solidFill>
              </a:rPr>
              <a:t>Flow = X to Y </a:t>
            </a:r>
            <a:r>
              <a:rPr lang="en-GB" sz="1800">
                <a:solidFill>
                  <a:srgbClr val="808080"/>
                </a:solidFill>
              </a:rPr>
              <a:t>(usually Y = X)</a:t>
            </a:r>
            <a:r>
              <a:rPr lang="en-GB" sz="1800">
                <a:solidFill>
                  <a:schemeClr val="bg2"/>
                </a:solidFill>
              </a:rPr>
              <a:t>;</a:t>
            </a:r>
            <a:br>
              <a:rPr lang="en-GB" sz="1800">
                <a:solidFill>
                  <a:schemeClr val="bg2"/>
                </a:solidFill>
              </a:rPr>
            </a:br>
            <a:r>
              <a:rPr lang="en-GB" sz="1800">
                <a:solidFill>
                  <a:schemeClr val="bg2"/>
                </a:solidFill>
              </a:rPr>
              <a:t>Penalty = 0 </a:t>
            </a:r>
            <a:r>
              <a:rPr lang="en-GB" sz="1800">
                <a:solidFill>
                  <a:srgbClr val="808080"/>
                </a:solidFill>
              </a:rPr>
              <a:t>(usually)</a:t>
            </a:r>
          </a:p>
        </p:txBody>
      </p:sp>
      <p:grpSp>
        <p:nvGrpSpPr>
          <p:cNvPr id="520223" name="Group 31"/>
          <p:cNvGrpSpPr>
            <a:grpSpLocks/>
          </p:cNvGrpSpPr>
          <p:nvPr/>
        </p:nvGrpSpPr>
        <p:grpSpPr bwMode="auto">
          <a:xfrm>
            <a:off x="323850" y="4221163"/>
            <a:ext cx="8496300" cy="1978025"/>
            <a:chOff x="204" y="2659"/>
            <a:chExt cx="5352" cy="1246"/>
          </a:xfrm>
        </p:grpSpPr>
        <p:sp>
          <p:nvSpPr>
            <p:cNvPr id="520215" name="Rectangle 23"/>
            <p:cNvSpPr>
              <a:spLocks noChangeArrowheads="1"/>
            </p:cNvSpPr>
            <p:nvPr/>
          </p:nvSpPr>
          <p:spPr bwMode="auto">
            <a:xfrm>
              <a:off x="1973" y="2750"/>
              <a:ext cx="1815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b="1" u="sng">
                  <a:solidFill>
                    <a:schemeClr val="bg2"/>
                  </a:solidFill>
                </a:rPr>
                <a:t>Standard notation</a:t>
              </a:r>
            </a:p>
          </p:txBody>
        </p:sp>
        <p:sp>
          <p:nvSpPr>
            <p:cNvPr id="520216" name="Rectangle 24"/>
            <p:cNvSpPr>
              <a:spLocks noChangeArrowheads="1"/>
            </p:cNvSpPr>
            <p:nvPr/>
          </p:nvSpPr>
          <p:spPr bwMode="auto">
            <a:xfrm>
              <a:off x="1882" y="3521"/>
              <a:ext cx="1440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2800" b="1">
                  <a:solidFill>
                    <a:schemeClr val="bg2"/>
                  </a:solidFill>
                </a:rPr>
                <a:t>0   to   X</a:t>
              </a:r>
            </a:p>
          </p:txBody>
        </p:sp>
        <p:sp>
          <p:nvSpPr>
            <p:cNvPr id="520217" name="Rectangle 25"/>
            <p:cNvSpPr>
              <a:spLocks noChangeArrowheads="1"/>
            </p:cNvSpPr>
            <p:nvPr/>
          </p:nvSpPr>
          <p:spPr bwMode="auto">
            <a:xfrm>
              <a:off x="3322" y="3521"/>
              <a:ext cx="528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2800" b="1">
                  <a:solidFill>
                    <a:schemeClr val="bg2"/>
                  </a:solidFill>
                </a:rPr>
                <a:t>P</a:t>
              </a:r>
              <a:endParaRPr lang="en-GB" sz="2800" b="1" baseline="-25000">
                <a:solidFill>
                  <a:schemeClr val="bg2"/>
                </a:solidFill>
              </a:endParaRPr>
            </a:p>
          </p:txBody>
        </p:sp>
        <p:sp>
          <p:nvSpPr>
            <p:cNvPr id="520218" name="Rectangle 26"/>
            <p:cNvSpPr>
              <a:spLocks noChangeArrowheads="1"/>
            </p:cNvSpPr>
            <p:nvPr/>
          </p:nvSpPr>
          <p:spPr bwMode="auto">
            <a:xfrm>
              <a:off x="1882" y="3157"/>
              <a:ext cx="1440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2800" b="1">
                  <a:solidFill>
                    <a:schemeClr val="bg2"/>
                  </a:solidFill>
                </a:rPr>
                <a:t>X   to   Y</a:t>
              </a:r>
            </a:p>
          </p:txBody>
        </p:sp>
        <p:sp>
          <p:nvSpPr>
            <p:cNvPr id="520219" name="Rectangle 27"/>
            <p:cNvSpPr>
              <a:spLocks noChangeArrowheads="1"/>
            </p:cNvSpPr>
            <p:nvPr/>
          </p:nvSpPr>
          <p:spPr bwMode="auto">
            <a:xfrm>
              <a:off x="3322" y="3157"/>
              <a:ext cx="528" cy="3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2800" b="1">
                  <a:solidFill>
                    <a:schemeClr val="bg2"/>
                  </a:solidFill>
                </a:rPr>
                <a:t>0</a:t>
              </a:r>
              <a:endParaRPr lang="en-GB" sz="2800" b="1" baseline="-25000">
                <a:solidFill>
                  <a:schemeClr val="bg2"/>
                </a:solidFill>
              </a:endParaRPr>
            </a:p>
          </p:txBody>
        </p:sp>
        <p:sp>
          <p:nvSpPr>
            <p:cNvPr id="520220" name="Line 28"/>
            <p:cNvSpPr>
              <a:spLocks noChangeShapeType="1"/>
            </p:cNvSpPr>
            <p:nvPr/>
          </p:nvSpPr>
          <p:spPr bwMode="auto">
            <a:xfrm>
              <a:off x="204" y="2659"/>
              <a:ext cx="535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0221" name="Rectangle 29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2-arc channel</a:t>
            </a:r>
            <a:r>
              <a:rPr lang="en-GB" sz="3600" b="1">
                <a:solidFill>
                  <a:schemeClr val="tx2"/>
                </a:solidFill>
              </a:rPr>
              <a:t> (1 of 2)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427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2-arc channel</a:t>
            </a:r>
            <a:r>
              <a:rPr lang="en-GB" sz="3600" b="1">
                <a:solidFill>
                  <a:schemeClr val="tx2"/>
                </a:solidFill>
              </a:rPr>
              <a:t> (2 of 2)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615448" name="Freeform 24"/>
          <p:cNvSpPr>
            <a:spLocks/>
          </p:cNvSpPr>
          <p:nvPr/>
        </p:nvSpPr>
        <p:spPr bwMode="auto">
          <a:xfrm rot="18900000">
            <a:off x="395288" y="2292350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5449" name="AutoShape 25"/>
          <p:cNvCxnSpPr>
            <a:cxnSpLocks noChangeShapeType="1"/>
            <a:stCxn id="615461" idx="3"/>
            <a:endCxn id="615453" idx="2"/>
          </p:cNvCxnSpPr>
          <p:nvPr/>
        </p:nvCxnSpPr>
        <p:spPr bwMode="auto">
          <a:xfrm>
            <a:off x="1704975" y="2943225"/>
            <a:ext cx="167481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5450" name="AutoShape 26"/>
          <p:cNvCxnSpPr>
            <a:cxnSpLocks noChangeShapeType="1"/>
            <a:stCxn id="615453" idx="6"/>
            <a:endCxn id="615460" idx="2"/>
          </p:cNvCxnSpPr>
          <p:nvPr/>
        </p:nvCxnSpPr>
        <p:spPr bwMode="auto">
          <a:xfrm>
            <a:off x="3844925" y="294322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5451" name="AutoShape 27"/>
          <p:cNvCxnSpPr>
            <a:cxnSpLocks noChangeShapeType="1"/>
            <a:stCxn id="615460" idx="6"/>
            <a:endCxn id="615462" idx="2"/>
          </p:cNvCxnSpPr>
          <p:nvPr/>
        </p:nvCxnSpPr>
        <p:spPr bwMode="auto">
          <a:xfrm>
            <a:off x="5424488" y="2943225"/>
            <a:ext cx="974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5452" name="AutoShape 28"/>
          <p:cNvCxnSpPr>
            <a:cxnSpLocks noChangeShapeType="1"/>
            <a:stCxn id="615462" idx="6"/>
          </p:cNvCxnSpPr>
          <p:nvPr/>
        </p:nvCxnSpPr>
        <p:spPr bwMode="auto">
          <a:xfrm>
            <a:off x="6864350" y="2943225"/>
            <a:ext cx="1576388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5453" name="Oval 29"/>
          <p:cNvSpPr>
            <a:spLocks noChangeArrowheads="1"/>
          </p:cNvSpPr>
          <p:nvPr/>
        </p:nvSpPr>
        <p:spPr bwMode="auto">
          <a:xfrm>
            <a:off x="3394075" y="27257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15454" name="AutoShape 30"/>
          <p:cNvSpPr>
            <a:spLocks noChangeArrowheads="1"/>
          </p:cNvSpPr>
          <p:nvPr/>
        </p:nvSpPr>
        <p:spPr bwMode="auto">
          <a:xfrm>
            <a:off x="4570413" y="112553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15455" name="AutoShape 31"/>
          <p:cNvCxnSpPr>
            <a:cxnSpLocks noChangeShapeType="1"/>
            <a:stCxn id="615460" idx="0"/>
            <a:endCxn id="615454" idx="4"/>
          </p:cNvCxnSpPr>
          <p:nvPr/>
        </p:nvCxnSpPr>
        <p:spPr bwMode="auto">
          <a:xfrm flipH="1" flipV="1">
            <a:off x="5180013" y="1520825"/>
            <a:ext cx="12700" cy="11906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5456" name="AutoShape 32"/>
          <p:cNvSpPr>
            <a:spLocks noChangeArrowheads="1"/>
          </p:cNvSpPr>
          <p:nvPr/>
        </p:nvSpPr>
        <p:spPr bwMode="auto">
          <a:xfrm>
            <a:off x="6026150" y="4543425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Industrial</a:t>
            </a:r>
          </a:p>
        </p:txBody>
      </p:sp>
      <p:cxnSp>
        <p:nvCxnSpPr>
          <p:cNvPr id="615457" name="AutoShape 33"/>
          <p:cNvCxnSpPr>
            <a:cxnSpLocks noChangeShapeType="1"/>
            <a:stCxn id="615462" idx="4"/>
            <a:endCxn id="615456" idx="1"/>
          </p:cNvCxnSpPr>
          <p:nvPr/>
        </p:nvCxnSpPr>
        <p:spPr bwMode="auto">
          <a:xfrm>
            <a:off x="6632575" y="3175000"/>
            <a:ext cx="3175" cy="1354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5458" name="AutoShape 34"/>
          <p:cNvSpPr>
            <a:spLocks noChangeArrowheads="1"/>
          </p:cNvSpPr>
          <p:nvPr/>
        </p:nvSpPr>
        <p:spPr bwMode="auto">
          <a:xfrm>
            <a:off x="2998788" y="45608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15459" name="AutoShape 35"/>
          <p:cNvCxnSpPr>
            <a:cxnSpLocks noChangeShapeType="1"/>
            <a:stCxn id="615453" idx="4"/>
            <a:endCxn id="615458" idx="1"/>
          </p:cNvCxnSpPr>
          <p:nvPr/>
        </p:nvCxnSpPr>
        <p:spPr bwMode="auto">
          <a:xfrm flipH="1">
            <a:off x="3608388" y="3175000"/>
            <a:ext cx="4762" cy="13716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5460" name="Oval 36"/>
          <p:cNvSpPr>
            <a:spLocks noChangeArrowheads="1"/>
          </p:cNvSpPr>
          <p:nvPr/>
        </p:nvSpPr>
        <p:spPr bwMode="auto">
          <a:xfrm>
            <a:off x="4973638" y="272573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5461" name="AutoShape 37"/>
          <p:cNvSpPr>
            <a:spLocks noChangeArrowheads="1"/>
          </p:cNvSpPr>
          <p:nvPr/>
        </p:nvSpPr>
        <p:spPr bwMode="auto">
          <a:xfrm rot="16200000">
            <a:off x="574675" y="2403476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5462" name="Oval 38"/>
          <p:cNvSpPr>
            <a:spLocks noChangeArrowheads="1"/>
          </p:cNvSpPr>
          <p:nvPr/>
        </p:nvSpPr>
        <p:spPr bwMode="auto">
          <a:xfrm>
            <a:off x="6413500" y="272573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615463" name="AutoShape 39"/>
          <p:cNvSpPr>
            <a:spLocks noChangeArrowheads="1"/>
          </p:cNvSpPr>
          <p:nvPr/>
        </p:nvSpPr>
        <p:spPr bwMode="auto">
          <a:xfrm>
            <a:off x="6950075" y="24717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sp>
        <p:nvSpPr>
          <p:cNvPr id="615464" name="AutoShape 40"/>
          <p:cNvSpPr>
            <a:spLocks noChangeArrowheads="1"/>
          </p:cNvSpPr>
          <p:nvPr/>
        </p:nvSpPr>
        <p:spPr bwMode="auto">
          <a:xfrm>
            <a:off x="1909763" y="247173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Recreation</a:t>
            </a:r>
          </a:p>
        </p:txBody>
      </p:sp>
      <p:sp>
        <p:nvSpPr>
          <p:cNvPr id="615482" name="Rectangle 58"/>
          <p:cNvSpPr>
            <a:spLocks noChangeArrowheads="1"/>
          </p:cNvSpPr>
          <p:nvPr/>
        </p:nvSpPr>
        <p:spPr bwMode="auto">
          <a:xfrm>
            <a:off x="5940425" y="4941888"/>
            <a:ext cx="1223963" cy="30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4 m</a:t>
            </a:r>
            <a:r>
              <a:rPr lang="en-GB" sz="1400" b="1" baseline="30000">
                <a:solidFill>
                  <a:schemeClr val="bg2"/>
                </a:solidFill>
              </a:rPr>
              <a:t>3</a:t>
            </a:r>
            <a:r>
              <a:rPr lang="en-GB" sz="1400" b="1">
                <a:solidFill>
                  <a:schemeClr val="bg2"/>
                </a:solidFill>
              </a:rPr>
              <a:t>/s  </a:t>
            </a:r>
            <a:r>
              <a:rPr lang="en-GB" sz="1400" b="1">
                <a:solidFill>
                  <a:schemeClr val="hlink"/>
                </a:solidFill>
              </a:rPr>
              <a:t>P = 500</a:t>
            </a:r>
          </a:p>
        </p:txBody>
      </p:sp>
      <p:sp>
        <p:nvSpPr>
          <p:cNvPr id="615489" name="Rectangle 65"/>
          <p:cNvSpPr>
            <a:spLocks noChangeArrowheads="1"/>
          </p:cNvSpPr>
          <p:nvPr/>
        </p:nvSpPr>
        <p:spPr bwMode="auto">
          <a:xfrm>
            <a:off x="6588125" y="3678238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615506" name="Group 82"/>
          <p:cNvGrpSpPr>
            <a:grpSpLocks/>
          </p:cNvGrpSpPr>
          <p:nvPr/>
        </p:nvGrpSpPr>
        <p:grpSpPr bwMode="auto">
          <a:xfrm>
            <a:off x="5673725" y="4749800"/>
            <a:ext cx="1728788" cy="1636713"/>
            <a:chOff x="3574" y="2992"/>
            <a:chExt cx="1089" cy="1031"/>
          </a:xfrm>
        </p:grpSpPr>
        <p:sp>
          <p:nvSpPr>
            <p:cNvPr id="615498" name="AutoShape 74"/>
            <p:cNvSpPr>
              <a:spLocks noChangeArrowheads="1"/>
            </p:cNvSpPr>
            <p:nvPr/>
          </p:nvSpPr>
          <p:spPr bwMode="auto">
            <a:xfrm flipV="1">
              <a:off x="3982" y="3430"/>
              <a:ext cx="295" cy="27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hlink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499" name="Oval 75"/>
            <p:cNvSpPr>
              <a:spLocks noChangeArrowheads="1"/>
            </p:cNvSpPr>
            <p:nvPr/>
          </p:nvSpPr>
          <p:spPr bwMode="auto">
            <a:xfrm>
              <a:off x="3574" y="2992"/>
              <a:ext cx="1089" cy="409"/>
            </a:xfrm>
            <a:prstGeom prst="ellipse">
              <a:avLst/>
            </a:prstGeom>
            <a:noFill/>
            <a:ln w="28575" algn="ctr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5500" name="Group 76"/>
            <p:cNvGrpSpPr>
              <a:grpSpLocks/>
            </p:cNvGrpSpPr>
            <p:nvPr/>
          </p:nvGrpSpPr>
          <p:grpSpPr bwMode="auto">
            <a:xfrm>
              <a:off x="3688" y="3732"/>
              <a:ext cx="885" cy="291"/>
              <a:chOff x="2880" y="1026"/>
              <a:chExt cx="885" cy="291"/>
            </a:xfrm>
          </p:grpSpPr>
          <p:sp>
            <p:nvSpPr>
              <p:cNvPr id="615501" name="Rectangle 77"/>
              <p:cNvSpPr>
                <a:spLocks noChangeArrowheads="1"/>
              </p:cNvSpPr>
              <p:nvPr/>
            </p:nvSpPr>
            <p:spPr bwMode="auto">
              <a:xfrm>
                <a:off x="3448" y="1169"/>
                <a:ext cx="317" cy="148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</a:pPr>
                <a:r>
                  <a:rPr lang="en-GB" sz="1200" b="1">
                    <a:solidFill>
                      <a:schemeClr val="bg2"/>
                    </a:solidFill>
                  </a:rPr>
                  <a:t>500</a:t>
                </a:r>
              </a:p>
            </p:txBody>
          </p:sp>
          <p:sp>
            <p:nvSpPr>
              <p:cNvPr id="615502" name="Rectangle 78"/>
              <p:cNvSpPr>
                <a:spLocks noChangeArrowheads="1"/>
              </p:cNvSpPr>
              <p:nvPr/>
            </p:nvSpPr>
            <p:spPr bwMode="auto">
              <a:xfrm>
                <a:off x="2880" y="1169"/>
                <a:ext cx="567" cy="148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</a:pPr>
                <a:r>
                  <a:rPr lang="en-GB" sz="1200" b="1">
                    <a:solidFill>
                      <a:schemeClr val="bg2"/>
                    </a:solidFill>
                  </a:rPr>
                  <a:t>0 to 4</a:t>
                </a:r>
              </a:p>
            </p:txBody>
          </p:sp>
          <p:sp>
            <p:nvSpPr>
              <p:cNvPr id="615503" name="Rectangle 79"/>
              <p:cNvSpPr>
                <a:spLocks noChangeArrowheads="1"/>
              </p:cNvSpPr>
              <p:nvPr/>
            </p:nvSpPr>
            <p:spPr bwMode="auto">
              <a:xfrm>
                <a:off x="3448" y="1026"/>
                <a:ext cx="317" cy="148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</a:pPr>
                <a:r>
                  <a:rPr lang="en-GB" sz="1200" b="1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615504" name="Rectangle 80"/>
              <p:cNvSpPr>
                <a:spLocks noChangeArrowheads="1"/>
              </p:cNvSpPr>
              <p:nvPr/>
            </p:nvSpPr>
            <p:spPr bwMode="auto">
              <a:xfrm>
                <a:off x="2880" y="1026"/>
                <a:ext cx="567" cy="148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</a:pPr>
                <a:r>
                  <a:rPr lang="en-GB" sz="1200" b="1">
                    <a:solidFill>
                      <a:schemeClr val="bg2"/>
                    </a:solidFill>
                  </a:rPr>
                  <a:t>4 to 4</a:t>
                </a:r>
              </a:p>
            </p:txBody>
          </p:sp>
        </p:grpSp>
        <p:sp>
          <p:nvSpPr>
            <p:cNvPr id="615505" name="Rectangle 81"/>
            <p:cNvSpPr>
              <a:spLocks noChangeArrowheads="1"/>
            </p:cNvSpPr>
            <p:nvPr/>
          </p:nvSpPr>
          <p:spPr bwMode="auto">
            <a:xfrm>
              <a:off x="3632" y="3596"/>
              <a:ext cx="182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GB" sz="1200" b="1">
                  <a:solidFill>
                    <a:schemeClr val="bg2"/>
                  </a:solidFill>
                </a:rPr>
                <a:t>6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152400" y="2057400"/>
            <a:ext cx="89154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4800" b="1">
                <a:solidFill>
                  <a:schemeClr val="tx2"/>
                </a:solidFill>
              </a:rPr>
              <a:t>1. Background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304800" y="1000108"/>
            <a:ext cx="8839200" cy="5524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Defined in terms of “storage zones” and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 dirty="0"/>
              <a:t>	“rule curve level”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For each zone, 2 data values defined: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Elevation of lower zone boundary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Zone penalty</a:t>
            </a:r>
          </a:p>
          <a:p>
            <a:pPr marL="342900" indent="-342900" algn="l">
              <a:spcBef>
                <a:spcPts val="18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Penalty relation to rule curve: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Above: “</a:t>
            </a:r>
            <a:r>
              <a:rPr lang="en-GB" sz="2800" b="1" dirty="0" err="1" smtClean="0"/>
              <a:t>dis</a:t>
            </a:r>
            <a:r>
              <a:rPr lang="en-GB" sz="2800" b="1" dirty="0" smtClean="0"/>
              <a:t>-benefit</a:t>
            </a:r>
            <a:r>
              <a:rPr lang="en-GB" sz="2800" b="1" dirty="0"/>
              <a:t>” of water in storage</a:t>
            </a:r>
          </a:p>
          <a:p>
            <a:pPr marL="742950" lvl="1" indent="-285750" algn="l">
              <a:spcBef>
                <a:spcPts val="18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Below: “benefit” of water in storage</a:t>
            </a:r>
          </a:p>
        </p:txBody>
      </p:sp>
      <p:sp>
        <p:nvSpPr>
          <p:cNvPr id="368659" name="Rectangle 19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Modelling reservoir penalties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84" name="Rectangle 96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 dirty="0">
                <a:solidFill>
                  <a:schemeClr val="tx2"/>
                </a:solidFill>
              </a:rPr>
              <a:t>Standard reservoir notation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sp>
        <p:nvSpPr>
          <p:cNvPr id="524317" name="Rectangle 29"/>
          <p:cNvSpPr>
            <a:spLocks noChangeArrowheads="1"/>
          </p:cNvSpPr>
          <p:nvPr/>
        </p:nvSpPr>
        <p:spPr bwMode="auto">
          <a:xfrm>
            <a:off x="3197485" y="3740831"/>
            <a:ext cx="3097212" cy="93503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chemeClr val="bg2"/>
                </a:solidFill>
              </a:rPr>
              <a:t>P</a:t>
            </a:r>
            <a:r>
              <a:rPr lang="en-GB" sz="2800" b="1" baseline="-25000" dirty="0" smtClean="0">
                <a:solidFill>
                  <a:schemeClr val="bg2"/>
                </a:solidFill>
              </a:rPr>
              <a:t>3</a:t>
            </a:r>
            <a:r>
              <a:rPr lang="en-GB" sz="2800" b="1" dirty="0" smtClean="0">
                <a:solidFill>
                  <a:schemeClr val="bg2"/>
                </a:solidFill>
              </a:rPr>
              <a:t> </a:t>
            </a:r>
            <a:r>
              <a:rPr lang="en-GB" sz="2800" b="1" dirty="0">
                <a:solidFill>
                  <a:schemeClr val="bg2"/>
                </a:solidFill>
              </a:rPr>
              <a:t>(50)</a:t>
            </a:r>
          </a:p>
        </p:txBody>
      </p:sp>
      <p:sp>
        <p:nvSpPr>
          <p:cNvPr id="524318" name="Rectangle 30"/>
          <p:cNvSpPr>
            <a:spLocks noChangeArrowheads="1"/>
          </p:cNvSpPr>
          <p:nvPr/>
        </p:nvSpPr>
        <p:spPr bwMode="auto">
          <a:xfrm>
            <a:off x="3197485" y="2805794"/>
            <a:ext cx="3097212" cy="935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chemeClr val="bg2"/>
                </a:solidFill>
              </a:rPr>
              <a:t>P</a:t>
            </a:r>
            <a:r>
              <a:rPr lang="en-GB" sz="2800" b="1" baseline="-25000" dirty="0" smtClean="0">
                <a:solidFill>
                  <a:schemeClr val="bg2"/>
                </a:solidFill>
              </a:rPr>
              <a:t>2</a:t>
            </a:r>
            <a:r>
              <a:rPr lang="en-GB" sz="2800" b="1" dirty="0" smtClean="0">
                <a:solidFill>
                  <a:schemeClr val="bg2"/>
                </a:solidFill>
              </a:rPr>
              <a:t> </a:t>
            </a:r>
            <a:r>
              <a:rPr lang="en-GB" sz="2800" b="1" dirty="0">
                <a:solidFill>
                  <a:schemeClr val="bg2"/>
                </a:solidFill>
              </a:rPr>
              <a:t>(10)</a:t>
            </a:r>
          </a:p>
        </p:txBody>
      </p:sp>
      <p:sp>
        <p:nvSpPr>
          <p:cNvPr id="524319" name="Rectangle 31"/>
          <p:cNvSpPr>
            <a:spLocks noChangeArrowheads="1"/>
          </p:cNvSpPr>
          <p:nvPr/>
        </p:nvSpPr>
        <p:spPr bwMode="auto">
          <a:xfrm>
            <a:off x="3197485" y="4677456"/>
            <a:ext cx="3097212" cy="46513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chemeClr val="bg2"/>
                </a:solidFill>
              </a:rPr>
              <a:t>P</a:t>
            </a:r>
            <a:r>
              <a:rPr lang="en-GB" sz="2800" b="1" baseline="-25000" dirty="0" smtClean="0">
                <a:solidFill>
                  <a:schemeClr val="bg2"/>
                </a:solidFill>
              </a:rPr>
              <a:t>4</a:t>
            </a:r>
            <a:r>
              <a:rPr lang="en-GB" sz="2800" b="1" dirty="0" smtClean="0">
                <a:solidFill>
                  <a:schemeClr val="bg2"/>
                </a:solidFill>
              </a:rPr>
              <a:t> </a:t>
            </a:r>
            <a:r>
              <a:rPr lang="en-GB" sz="2800" b="1" dirty="0">
                <a:solidFill>
                  <a:schemeClr val="bg2"/>
                </a:solidFill>
              </a:rPr>
              <a:t>(10 000)</a:t>
            </a:r>
          </a:p>
        </p:txBody>
      </p:sp>
      <p:sp>
        <p:nvSpPr>
          <p:cNvPr id="524320" name="Rectangle 32"/>
          <p:cNvSpPr>
            <a:spLocks noChangeArrowheads="1"/>
          </p:cNvSpPr>
          <p:nvPr/>
        </p:nvSpPr>
        <p:spPr bwMode="auto">
          <a:xfrm>
            <a:off x="3197485" y="2337983"/>
            <a:ext cx="3097212" cy="465137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2800" b="1">
                <a:solidFill>
                  <a:schemeClr val="bg2"/>
                </a:solidFill>
              </a:rPr>
              <a:t>P</a:t>
            </a:r>
            <a:r>
              <a:rPr lang="en-GB" sz="2800" b="1" baseline="-25000">
                <a:solidFill>
                  <a:schemeClr val="bg2"/>
                </a:solidFill>
              </a:rPr>
              <a:t>1</a:t>
            </a:r>
            <a:r>
              <a:rPr lang="en-GB" sz="2800" b="1">
                <a:solidFill>
                  <a:schemeClr val="bg2"/>
                </a:solidFill>
              </a:rPr>
              <a:t> (-1 000)</a:t>
            </a:r>
          </a:p>
        </p:txBody>
      </p:sp>
      <p:sp>
        <p:nvSpPr>
          <p:cNvPr id="524331" name="Line 43"/>
          <p:cNvSpPr>
            <a:spLocks noChangeShapeType="1"/>
          </p:cNvSpPr>
          <p:nvPr/>
        </p:nvSpPr>
        <p:spPr bwMode="auto">
          <a:xfrm>
            <a:off x="3045085" y="5147356"/>
            <a:ext cx="152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4332" name="Rectangle 44"/>
          <p:cNvSpPr>
            <a:spLocks noChangeArrowheads="1"/>
          </p:cNvSpPr>
          <p:nvPr/>
        </p:nvSpPr>
        <p:spPr bwMode="auto">
          <a:xfrm>
            <a:off x="1830647" y="4905388"/>
            <a:ext cx="1219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>
              <a:lnSpc>
                <a:spcPct val="80000"/>
              </a:lnSpc>
            </a:pPr>
            <a:r>
              <a:rPr lang="en-GB" sz="2000" b="1" dirty="0">
                <a:solidFill>
                  <a:schemeClr val="bg2"/>
                </a:solidFill>
              </a:rPr>
              <a:t>Bottom</a:t>
            </a:r>
          </a:p>
        </p:txBody>
      </p:sp>
      <p:sp>
        <p:nvSpPr>
          <p:cNvPr id="524346" name="Line 58"/>
          <p:cNvSpPr>
            <a:spLocks noChangeShapeType="1"/>
          </p:cNvSpPr>
          <p:nvPr/>
        </p:nvSpPr>
        <p:spPr bwMode="auto">
          <a:xfrm>
            <a:off x="3045085" y="2802619"/>
            <a:ext cx="152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4351" name="Line 63"/>
          <p:cNvSpPr>
            <a:spLocks noChangeShapeType="1"/>
          </p:cNvSpPr>
          <p:nvPr/>
        </p:nvSpPr>
        <p:spPr bwMode="auto">
          <a:xfrm>
            <a:off x="3045085" y="4672694"/>
            <a:ext cx="152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4352" name="Rectangle 64"/>
          <p:cNvSpPr>
            <a:spLocks noChangeArrowheads="1"/>
          </p:cNvSpPr>
          <p:nvPr/>
        </p:nvSpPr>
        <p:spPr bwMode="auto">
          <a:xfrm>
            <a:off x="1830647" y="4452196"/>
            <a:ext cx="1219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>
              <a:lnSpc>
                <a:spcPct val="80000"/>
              </a:lnSpc>
            </a:pPr>
            <a:r>
              <a:rPr lang="en-GB" sz="2000" b="1" dirty="0">
                <a:solidFill>
                  <a:schemeClr val="bg2"/>
                </a:solidFill>
              </a:rPr>
              <a:t>DSL</a:t>
            </a:r>
          </a:p>
        </p:txBody>
      </p:sp>
      <p:sp>
        <p:nvSpPr>
          <p:cNvPr id="524354" name="Rectangle 66"/>
          <p:cNvSpPr>
            <a:spLocks noChangeArrowheads="1"/>
          </p:cNvSpPr>
          <p:nvPr/>
        </p:nvSpPr>
        <p:spPr bwMode="auto">
          <a:xfrm>
            <a:off x="1830647" y="2564996"/>
            <a:ext cx="1219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>
              <a:lnSpc>
                <a:spcPct val="80000"/>
              </a:lnSpc>
            </a:pPr>
            <a:r>
              <a:rPr lang="en-GB" sz="2000" b="1">
                <a:solidFill>
                  <a:schemeClr val="bg2"/>
                </a:solidFill>
              </a:rPr>
              <a:t>FSL</a:t>
            </a:r>
          </a:p>
        </p:txBody>
      </p:sp>
      <p:sp>
        <p:nvSpPr>
          <p:cNvPr id="524378" name="Line 90"/>
          <p:cNvSpPr>
            <a:spLocks noChangeShapeType="1"/>
          </p:cNvSpPr>
          <p:nvPr/>
        </p:nvSpPr>
        <p:spPr bwMode="auto">
          <a:xfrm>
            <a:off x="3045085" y="3740831"/>
            <a:ext cx="152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4379" name="Rectangle 91"/>
          <p:cNvSpPr>
            <a:spLocks noChangeArrowheads="1"/>
          </p:cNvSpPr>
          <p:nvPr/>
        </p:nvSpPr>
        <p:spPr bwMode="auto">
          <a:xfrm>
            <a:off x="1541722" y="3515571"/>
            <a:ext cx="150812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>
              <a:lnSpc>
                <a:spcPct val="80000"/>
              </a:lnSpc>
            </a:pPr>
            <a:r>
              <a:rPr lang="en-GB" sz="2000" b="1" dirty="0">
                <a:solidFill>
                  <a:schemeClr val="bg2"/>
                </a:solidFill>
              </a:rPr>
              <a:t>Zone level</a:t>
            </a:r>
          </a:p>
        </p:txBody>
      </p:sp>
      <p:sp>
        <p:nvSpPr>
          <p:cNvPr id="524355" name="Line 67"/>
          <p:cNvSpPr>
            <a:spLocks noChangeShapeType="1"/>
          </p:cNvSpPr>
          <p:nvPr/>
        </p:nvSpPr>
        <p:spPr bwMode="auto">
          <a:xfrm rot="5400000">
            <a:off x="4746885" y="1257982"/>
            <a:ext cx="0" cy="3095625"/>
          </a:xfrm>
          <a:prstGeom prst="line">
            <a:avLst/>
          </a:prstGeom>
          <a:noFill/>
          <a:ln w="57150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27" name="AutoShape 46"/>
          <p:cNvCxnSpPr>
            <a:cxnSpLocks noChangeShapeType="1"/>
            <a:stCxn id="28" idx="1"/>
          </p:cNvCxnSpPr>
          <p:nvPr/>
        </p:nvCxnSpPr>
        <p:spPr bwMode="auto">
          <a:xfrm rot="10800000" flipV="1">
            <a:off x="6340747" y="2799426"/>
            <a:ext cx="615705" cy="1653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lg"/>
          </a:ln>
          <a:effectLst/>
        </p:spPr>
      </p:cxn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6956451" y="2539076"/>
            <a:ext cx="1258887" cy="520702"/>
          </a:xfrm>
          <a:prstGeom prst="rect">
            <a:avLst/>
          </a:prstGeom>
          <a:solidFill>
            <a:srgbClr val="FFFF00">
              <a:alpha val="60001"/>
            </a:srgbClr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1400" b="1" dirty="0" smtClean="0">
                <a:solidFill>
                  <a:schemeClr val="bg2"/>
                </a:solidFill>
              </a:rPr>
              <a:t>Rule curve level</a:t>
            </a:r>
            <a:endParaRPr lang="en-GB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228600" y="765175"/>
            <a:ext cx="8763000" cy="58324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2640" name="AutoShape 288"/>
          <p:cNvSpPr>
            <a:spLocks noChangeArrowheads="1"/>
          </p:cNvSpPr>
          <p:nvPr/>
        </p:nvSpPr>
        <p:spPr bwMode="auto">
          <a:xfrm rot="10800000">
            <a:off x="3778250" y="1989138"/>
            <a:ext cx="719138" cy="720725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n-GB" sz="1600" b="1">
                <a:solidFill>
                  <a:schemeClr val="bg2"/>
                </a:solidFill>
              </a:rPr>
              <a:t>35</a:t>
            </a:r>
          </a:p>
        </p:txBody>
      </p:sp>
      <p:sp>
        <p:nvSpPr>
          <p:cNvPr id="612641" name="AutoShape 289"/>
          <p:cNvSpPr>
            <a:spLocks noChangeArrowheads="1"/>
          </p:cNvSpPr>
          <p:nvPr/>
        </p:nvSpPr>
        <p:spPr bwMode="auto">
          <a:xfrm>
            <a:off x="3057525" y="4581525"/>
            <a:ext cx="863600" cy="8636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33</a:t>
            </a:r>
          </a:p>
        </p:txBody>
      </p:sp>
      <p:sp>
        <p:nvSpPr>
          <p:cNvPr id="612642" name="Oval 290"/>
          <p:cNvSpPr>
            <a:spLocks noChangeArrowheads="1"/>
          </p:cNvSpPr>
          <p:nvPr/>
        </p:nvSpPr>
        <p:spPr bwMode="auto">
          <a:xfrm>
            <a:off x="4930775" y="3717925"/>
            <a:ext cx="431800" cy="431800"/>
          </a:xfrm>
          <a:prstGeom prst="ellipse">
            <a:avLst/>
          </a:prstGeom>
          <a:solidFill>
            <a:srgbClr val="CCFF99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600" b="1">
                <a:solidFill>
                  <a:schemeClr val="bg2"/>
                </a:solidFill>
              </a:rPr>
              <a:t>34</a:t>
            </a:r>
          </a:p>
        </p:txBody>
      </p:sp>
      <p:cxnSp>
        <p:nvCxnSpPr>
          <p:cNvPr id="612643" name="AutoShape 291"/>
          <p:cNvCxnSpPr>
            <a:cxnSpLocks noChangeShapeType="1"/>
            <a:stCxn id="612640" idx="1"/>
            <a:endCxn id="612642" idx="0"/>
          </p:cNvCxnSpPr>
          <p:nvPr/>
        </p:nvCxnSpPr>
        <p:spPr bwMode="auto">
          <a:xfrm>
            <a:off x="4327525" y="2349500"/>
            <a:ext cx="819150" cy="1358900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lg" len="med"/>
          </a:ln>
          <a:effectLst/>
        </p:spPr>
      </p:cxnSp>
      <p:cxnSp>
        <p:nvCxnSpPr>
          <p:cNvPr id="612644" name="AutoShape 292"/>
          <p:cNvCxnSpPr>
            <a:cxnSpLocks noChangeShapeType="1"/>
            <a:stCxn id="612642" idx="4"/>
            <a:endCxn id="612641" idx="5"/>
          </p:cNvCxnSpPr>
          <p:nvPr/>
        </p:nvCxnSpPr>
        <p:spPr bwMode="auto">
          <a:xfrm rot="5400000">
            <a:off x="4003675" y="3870325"/>
            <a:ext cx="854075" cy="1431925"/>
          </a:xfrm>
          <a:prstGeom prst="bentConnector2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lg" len="med"/>
          </a:ln>
          <a:effectLst/>
        </p:spPr>
      </p:cxnSp>
      <p:sp>
        <p:nvSpPr>
          <p:cNvPr id="612645" name="AutoShape 293"/>
          <p:cNvSpPr>
            <a:spLocks noChangeArrowheads="1"/>
          </p:cNvSpPr>
          <p:nvPr/>
        </p:nvSpPr>
        <p:spPr bwMode="auto">
          <a:xfrm>
            <a:off x="5581650" y="5272088"/>
            <a:ext cx="1222375" cy="360362"/>
          </a:xfrm>
          <a:prstGeom prst="parallelogram">
            <a:avLst>
              <a:gd name="adj" fmla="val 84802"/>
            </a:avLst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>
                <a:solidFill>
                  <a:schemeClr val="bg2"/>
                </a:solidFill>
              </a:rPr>
              <a:t>YIELD</a:t>
            </a:r>
          </a:p>
        </p:txBody>
      </p:sp>
      <p:cxnSp>
        <p:nvCxnSpPr>
          <p:cNvPr id="612646" name="AutoShape 294"/>
          <p:cNvCxnSpPr>
            <a:cxnSpLocks noChangeShapeType="1"/>
            <a:stCxn id="612641" idx="4"/>
            <a:endCxn id="612645" idx="5"/>
          </p:cNvCxnSpPr>
          <p:nvPr/>
        </p:nvCxnSpPr>
        <p:spPr bwMode="auto">
          <a:xfrm flipV="1">
            <a:off x="3921125" y="5453063"/>
            <a:ext cx="1812925" cy="1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grpSp>
        <p:nvGrpSpPr>
          <p:cNvPr id="612647" name="Group 295"/>
          <p:cNvGrpSpPr>
            <a:grpSpLocks/>
          </p:cNvGrpSpPr>
          <p:nvPr/>
        </p:nvGrpSpPr>
        <p:grpSpPr bwMode="auto">
          <a:xfrm>
            <a:off x="2265363" y="1412875"/>
            <a:ext cx="1223962" cy="323850"/>
            <a:chOff x="884" y="572"/>
            <a:chExt cx="771" cy="204"/>
          </a:xfrm>
        </p:grpSpPr>
        <p:sp>
          <p:nvSpPr>
            <p:cNvPr id="612648" name="Rectangle 296"/>
            <p:cNvSpPr>
              <a:spLocks noChangeArrowheads="1"/>
            </p:cNvSpPr>
            <p:nvPr/>
          </p:nvSpPr>
          <p:spPr bwMode="auto">
            <a:xfrm>
              <a:off x="1383" y="663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612649" name="Rectangle 297"/>
            <p:cNvSpPr>
              <a:spLocks noChangeArrowheads="1"/>
            </p:cNvSpPr>
            <p:nvPr/>
          </p:nvSpPr>
          <p:spPr bwMode="auto">
            <a:xfrm>
              <a:off x="884" y="663"/>
              <a:ext cx="499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inf.</a:t>
              </a:r>
            </a:p>
          </p:txBody>
        </p:sp>
        <p:sp>
          <p:nvSpPr>
            <p:cNvPr id="612650" name="Rectangle 298"/>
            <p:cNvSpPr>
              <a:spLocks noChangeArrowheads="1"/>
            </p:cNvSpPr>
            <p:nvPr/>
          </p:nvSpPr>
          <p:spPr bwMode="auto">
            <a:xfrm>
              <a:off x="884" y="572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53</a:t>
              </a:r>
            </a:p>
          </p:txBody>
        </p:sp>
      </p:grpSp>
      <p:grpSp>
        <p:nvGrpSpPr>
          <p:cNvPr id="612651" name="Group 299"/>
          <p:cNvGrpSpPr>
            <a:grpSpLocks/>
          </p:cNvGrpSpPr>
          <p:nvPr/>
        </p:nvGrpSpPr>
        <p:grpSpPr bwMode="auto">
          <a:xfrm>
            <a:off x="1619250" y="5518150"/>
            <a:ext cx="1223963" cy="323850"/>
            <a:chOff x="884" y="572"/>
            <a:chExt cx="771" cy="204"/>
          </a:xfrm>
        </p:grpSpPr>
        <p:sp>
          <p:nvSpPr>
            <p:cNvPr id="612652" name="Rectangle 300"/>
            <p:cNvSpPr>
              <a:spLocks noChangeArrowheads="1"/>
            </p:cNvSpPr>
            <p:nvPr/>
          </p:nvSpPr>
          <p:spPr bwMode="auto">
            <a:xfrm>
              <a:off x="1383" y="663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10</a:t>
              </a:r>
            </a:p>
          </p:txBody>
        </p:sp>
        <p:sp>
          <p:nvSpPr>
            <p:cNvPr id="612653" name="Rectangle 301"/>
            <p:cNvSpPr>
              <a:spLocks noChangeArrowheads="1"/>
            </p:cNvSpPr>
            <p:nvPr/>
          </p:nvSpPr>
          <p:spPr bwMode="auto">
            <a:xfrm>
              <a:off x="884" y="663"/>
              <a:ext cx="499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Inf.</a:t>
              </a:r>
            </a:p>
          </p:txBody>
        </p:sp>
        <p:sp>
          <p:nvSpPr>
            <p:cNvPr id="612654" name="Rectangle 302"/>
            <p:cNvSpPr>
              <a:spLocks noChangeArrowheads="1"/>
            </p:cNvSpPr>
            <p:nvPr/>
          </p:nvSpPr>
          <p:spPr bwMode="auto">
            <a:xfrm>
              <a:off x="884" y="572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46</a:t>
              </a:r>
            </a:p>
          </p:txBody>
        </p:sp>
      </p:grpSp>
      <p:grpSp>
        <p:nvGrpSpPr>
          <p:cNvPr id="612655" name="Group 303"/>
          <p:cNvGrpSpPr>
            <a:grpSpLocks/>
          </p:cNvGrpSpPr>
          <p:nvPr/>
        </p:nvGrpSpPr>
        <p:grpSpPr bwMode="auto">
          <a:xfrm>
            <a:off x="5218113" y="2565400"/>
            <a:ext cx="1223962" cy="323850"/>
            <a:chOff x="884" y="572"/>
            <a:chExt cx="771" cy="204"/>
          </a:xfrm>
        </p:grpSpPr>
        <p:sp>
          <p:nvSpPr>
            <p:cNvPr id="612656" name="Rectangle 304"/>
            <p:cNvSpPr>
              <a:spLocks noChangeArrowheads="1"/>
            </p:cNvSpPr>
            <p:nvPr/>
          </p:nvSpPr>
          <p:spPr bwMode="auto">
            <a:xfrm>
              <a:off x="1383" y="663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612657" name="Rectangle 305"/>
            <p:cNvSpPr>
              <a:spLocks noChangeArrowheads="1"/>
            </p:cNvSpPr>
            <p:nvPr/>
          </p:nvSpPr>
          <p:spPr bwMode="auto">
            <a:xfrm>
              <a:off x="884" y="663"/>
              <a:ext cx="499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5.0</a:t>
              </a:r>
            </a:p>
          </p:txBody>
        </p:sp>
        <p:sp>
          <p:nvSpPr>
            <p:cNvPr id="612658" name="Rectangle 306"/>
            <p:cNvSpPr>
              <a:spLocks noChangeArrowheads="1"/>
            </p:cNvSpPr>
            <p:nvPr/>
          </p:nvSpPr>
          <p:spPr bwMode="auto">
            <a:xfrm>
              <a:off x="884" y="572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52</a:t>
              </a:r>
            </a:p>
          </p:txBody>
        </p:sp>
      </p:grpSp>
      <p:grpSp>
        <p:nvGrpSpPr>
          <p:cNvPr id="612659" name="Group 307"/>
          <p:cNvGrpSpPr>
            <a:grpSpLocks/>
          </p:cNvGrpSpPr>
          <p:nvPr/>
        </p:nvGrpSpPr>
        <p:grpSpPr bwMode="auto">
          <a:xfrm>
            <a:off x="5219700" y="4402138"/>
            <a:ext cx="1223963" cy="323850"/>
            <a:chOff x="884" y="572"/>
            <a:chExt cx="771" cy="204"/>
          </a:xfrm>
        </p:grpSpPr>
        <p:sp>
          <p:nvSpPr>
            <p:cNvPr id="612660" name="Rectangle 308"/>
            <p:cNvSpPr>
              <a:spLocks noChangeArrowheads="1"/>
            </p:cNvSpPr>
            <p:nvPr/>
          </p:nvSpPr>
          <p:spPr bwMode="auto">
            <a:xfrm>
              <a:off x="1383" y="663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2661" name="Rectangle 309"/>
            <p:cNvSpPr>
              <a:spLocks noChangeArrowheads="1"/>
            </p:cNvSpPr>
            <p:nvPr/>
          </p:nvSpPr>
          <p:spPr bwMode="auto">
            <a:xfrm>
              <a:off x="884" y="663"/>
              <a:ext cx="499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inf.</a:t>
              </a:r>
            </a:p>
          </p:txBody>
        </p:sp>
        <p:sp>
          <p:nvSpPr>
            <p:cNvPr id="612662" name="Rectangle 310"/>
            <p:cNvSpPr>
              <a:spLocks noChangeArrowheads="1"/>
            </p:cNvSpPr>
            <p:nvPr/>
          </p:nvSpPr>
          <p:spPr bwMode="auto">
            <a:xfrm>
              <a:off x="884" y="572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</p:grpSp>
      <p:cxnSp>
        <p:nvCxnSpPr>
          <p:cNvPr id="612663" name="AutoShape 311"/>
          <p:cNvCxnSpPr>
            <a:cxnSpLocks noChangeShapeType="1"/>
          </p:cNvCxnSpPr>
          <p:nvPr/>
        </p:nvCxnSpPr>
        <p:spPr bwMode="auto">
          <a:xfrm>
            <a:off x="3309938" y="5454650"/>
            <a:ext cx="0" cy="63023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2664" name="AutoShape 312"/>
          <p:cNvCxnSpPr>
            <a:cxnSpLocks noChangeShapeType="1"/>
          </p:cNvCxnSpPr>
          <p:nvPr/>
        </p:nvCxnSpPr>
        <p:spPr bwMode="auto">
          <a:xfrm>
            <a:off x="3670300" y="5454650"/>
            <a:ext cx="0" cy="63023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2665" name="AutoShape 313"/>
          <p:cNvCxnSpPr>
            <a:cxnSpLocks noChangeShapeType="1"/>
          </p:cNvCxnSpPr>
          <p:nvPr/>
        </p:nvCxnSpPr>
        <p:spPr bwMode="auto">
          <a:xfrm flipV="1">
            <a:off x="3957638" y="1350963"/>
            <a:ext cx="0" cy="63023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2666" name="AutoShape 314"/>
          <p:cNvCxnSpPr>
            <a:cxnSpLocks noChangeShapeType="1"/>
          </p:cNvCxnSpPr>
          <p:nvPr/>
        </p:nvCxnSpPr>
        <p:spPr bwMode="auto">
          <a:xfrm flipV="1">
            <a:off x="4318000" y="1350963"/>
            <a:ext cx="0" cy="63023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2667" name="Freeform 315"/>
          <p:cNvSpPr>
            <a:spLocks/>
          </p:cNvSpPr>
          <p:nvPr/>
        </p:nvSpPr>
        <p:spPr bwMode="auto">
          <a:xfrm rot="13500000">
            <a:off x="3850481" y="2656682"/>
            <a:ext cx="287337" cy="3937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2669" name="Line 317"/>
          <p:cNvSpPr>
            <a:spLocks noChangeShapeType="1"/>
          </p:cNvSpPr>
          <p:nvPr/>
        </p:nvSpPr>
        <p:spPr bwMode="auto">
          <a:xfrm rot="5400000" flipV="1">
            <a:off x="2879725" y="1160463"/>
            <a:ext cx="0" cy="424815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12670" name="Group 318"/>
          <p:cNvGrpSpPr>
            <a:grpSpLocks/>
          </p:cNvGrpSpPr>
          <p:nvPr/>
        </p:nvGrpSpPr>
        <p:grpSpPr bwMode="auto">
          <a:xfrm>
            <a:off x="2049463" y="2420938"/>
            <a:ext cx="1154112" cy="650875"/>
            <a:chOff x="294" y="1049"/>
            <a:chExt cx="727" cy="410"/>
          </a:xfrm>
        </p:grpSpPr>
        <p:sp>
          <p:nvSpPr>
            <p:cNvPr id="612671" name="Rectangle 319"/>
            <p:cNvSpPr>
              <a:spLocks noChangeArrowheads="1"/>
            </p:cNvSpPr>
            <p:nvPr/>
          </p:nvSpPr>
          <p:spPr bwMode="auto">
            <a:xfrm>
              <a:off x="295" y="1187"/>
              <a:ext cx="25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GB" sz="1100">
                <a:solidFill>
                  <a:schemeClr val="bg2"/>
                </a:solidFill>
              </a:endParaRPr>
            </a:p>
          </p:txBody>
        </p:sp>
        <p:sp>
          <p:nvSpPr>
            <p:cNvPr id="612672" name="Rectangle 320"/>
            <p:cNvSpPr>
              <a:spLocks noChangeArrowheads="1"/>
            </p:cNvSpPr>
            <p:nvPr/>
          </p:nvSpPr>
          <p:spPr bwMode="auto">
            <a:xfrm>
              <a:off x="295" y="1166"/>
              <a:ext cx="258" cy="2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GB" sz="1100">
                <a:solidFill>
                  <a:schemeClr val="bg2"/>
                </a:solidFill>
              </a:endParaRPr>
            </a:p>
          </p:txBody>
        </p:sp>
        <p:sp>
          <p:nvSpPr>
            <p:cNvPr id="612673" name="Rectangle 321"/>
            <p:cNvSpPr>
              <a:spLocks noChangeArrowheads="1"/>
            </p:cNvSpPr>
            <p:nvPr/>
          </p:nvSpPr>
          <p:spPr bwMode="auto">
            <a:xfrm>
              <a:off x="295" y="1203"/>
              <a:ext cx="258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10</a:t>
              </a:r>
            </a:p>
          </p:txBody>
        </p:sp>
        <p:sp>
          <p:nvSpPr>
            <p:cNvPr id="612674" name="Rectangle 322"/>
            <p:cNvSpPr>
              <a:spLocks noChangeArrowheads="1"/>
            </p:cNvSpPr>
            <p:nvPr/>
          </p:nvSpPr>
          <p:spPr bwMode="auto">
            <a:xfrm>
              <a:off x="294" y="1049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35</a:t>
              </a:r>
            </a:p>
          </p:txBody>
        </p:sp>
        <p:sp>
          <p:nvSpPr>
            <p:cNvPr id="612675" name="Line 323"/>
            <p:cNvSpPr>
              <a:spLocks noChangeShapeType="1"/>
            </p:cNvSpPr>
            <p:nvPr/>
          </p:nvSpPr>
          <p:spPr bwMode="auto">
            <a:xfrm>
              <a:off x="295" y="1435"/>
              <a:ext cx="2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2676" name="Line 324"/>
            <p:cNvSpPr>
              <a:spLocks noChangeShapeType="1"/>
            </p:cNvSpPr>
            <p:nvPr/>
          </p:nvSpPr>
          <p:spPr bwMode="auto">
            <a:xfrm>
              <a:off x="545" y="1189"/>
              <a:ext cx="2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2677" name="Rectangle 325"/>
            <p:cNvSpPr>
              <a:spLocks noChangeArrowheads="1"/>
            </p:cNvSpPr>
            <p:nvPr/>
          </p:nvSpPr>
          <p:spPr bwMode="auto">
            <a:xfrm>
              <a:off x="568" y="1128"/>
              <a:ext cx="453" cy="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GB" sz="800">
                  <a:solidFill>
                    <a:schemeClr val="bg2"/>
                  </a:solidFill>
                </a:rPr>
                <a:t>1303.00 (FSL)</a:t>
              </a:r>
            </a:p>
          </p:txBody>
        </p:sp>
        <p:sp>
          <p:nvSpPr>
            <p:cNvPr id="612678" name="Rectangle 326"/>
            <p:cNvSpPr>
              <a:spLocks noChangeArrowheads="1"/>
            </p:cNvSpPr>
            <p:nvPr/>
          </p:nvSpPr>
          <p:spPr bwMode="auto">
            <a:xfrm>
              <a:off x="568" y="1371"/>
              <a:ext cx="453" cy="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GB" sz="800">
                  <a:solidFill>
                    <a:schemeClr val="bg2"/>
                  </a:solidFill>
                </a:rPr>
                <a:t>1287.00 (DSL)</a:t>
              </a:r>
            </a:p>
          </p:txBody>
        </p:sp>
      </p:grpSp>
      <p:grpSp>
        <p:nvGrpSpPr>
          <p:cNvPr id="612679" name="Group 327"/>
          <p:cNvGrpSpPr>
            <a:grpSpLocks/>
          </p:cNvGrpSpPr>
          <p:nvPr/>
        </p:nvGrpSpPr>
        <p:grpSpPr bwMode="auto">
          <a:xfrm>
            <a:off x="2051050" y="3933825"/>
            <a:ext cx="1152525" cy="677863"/>
            <a:chOff x="657" y="2187"/>
            <a:chExt cx="726" cy="427"/>
          </a:xfrm>
        </p:grpSpPr>
        <p:sp>
          <p:nvSpPr>
            <p:cNvPr id="612680" name="Rectangle 328"/>
            <p:cNvSpPr>
              <a:spLocks noChangeArrowheads="1"/>
            </p:cNvSpPr>
            <p:nvPr/>
          </p:nvSpPr>
          <p:spPr bwMode="auto">
            <a:xfrm>
              <a:off x="657" y="2319"/>
              <a:ext cx="258" cy="2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GB" sz="1100">
                <a:solidFill>
                  <a:schemeClr val="bg2"/>
                </a:solidFill>
              </a:endParaRPr>
            </a:p>
          </p:txBody>
        </p:sp>
        <p:sp>
          <p:nvSpPr>
            <p:cNvPr id="612681" name="Rectangle 329"/>
            <p:cNvSpPr>
              <a:spLocks noChangeArrowheads="1"/>
            </p:cNvSpPr>
            <p:nvPr/>
          </p:nvSpPr>
          <p:spPr bwMode="auto">
            <a:xfrm>
              <a:off x="657" y="2296"/>
              <a:ext cx="258" cy="2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GB" sz="1100">
                <a:solidFill>
                  <a:schemeClr val="bg2"/>
                </a:solidFill>
              </a:endParaRPr>
            </a:p>
          </p:txBody>
        </p:sp>
        <p:sp>
          <p:nvSpPr>
            <p:cNvPr id="612682" name="Rectangle 330"/>
            <p:cNvSpPr>
              <a:spLocks noChangeArrowheads="1"/>
            </p:cNvSpPr>
            <p:nvPr/>
          </p:nvSpPr>
          <p:spPr bwMode="auto">
            <a:xfrm>
              <a:off x="657" y="2328"/>
              <a:ext cx="258" cy="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612683" name="Rectangle 331"/>
            <p:cNvSpPr>
              <a:spLocks noChangeArrowheads="1"/>
            </p:cNvSpPr>
            <p:nvPr/>
          </p:nvSpPr>
          <p:spPr bwMode="auto">
            <a:xfrm>
              <a:off x="657" y="2432"/>
              <a:ext cx="258" cy="16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612684" name="Rectangle 332"/>
            <p:cNvSpPr>
              <a:spLocks noChangeArrowheads="1"/>
            </p:cNvSpPr>
            <p:nvPr/>
          </p:nvSpPr>
          <p:spPr bwMode="auto">
            <a:xfrm>
              <a:off x="657" y="2187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33</a:t>
              </a:r>
            </a:p>
          </p:txBody>
        </p:sp>
        <p:sp>
          <p:nvSpPr>
            <p:cNvPr id="612685" name="Line 333"/>
            <p:cNvSpPr>
              <a:spLocks noChangeShapeType="1"/>
            </p:cNvSpPr>
            <p:nvPr/>
          </p:nvSpPr>
          <p:spPr bwMode="auto">
            <a:xfrm>
              <a:off x="657" y="2590"/>
              <a:ext cx="2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2686" name="Line 334"/>
            <p:cNvSpPr>
              <a:spLocks noChangeShapeType="1"/>
            </p:cNvSpPr>
            <p:nvPr/>
          </p:nvSpPr>
          <p:spPr bwMode="auto">
            <a:xfrm>
              <a:off x="907" y="2319"/>
              <a:ext cx="2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2687" name="Line 335"/>
            <p:cNvSpPr>
              <a:spLocks noChangeShapeType="1"/>
            </p:cNvSpPr>
            <p:nvPr/>
          </p:nvSpPr>
          <p:spPr bwMode="auto">
            <a:xfrm>
              <a:off x="658" y="2425"/>
              <a:ext cx="2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2688" name="Rectangle 336"/>
            <p:cNvSpPr>
              <a:spLocks noChangeArrowheads="1"/>
            </p:cNvSpPr>
            <p:nvPr/>
          </p:nvSpPr>
          <p:spPr bwMode="auto">
            <a:xfrm>
              <a:off x="930" y="2255"/>
              <a:ext cx="453" cy="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GB" sz="800">
                  <a:solidFill>
                    <a:schemeClr val="bg2"/>
                  </a:solidFill>
                </a:rPr>
                <a:t>1548.96 (FSL)</a:t>
              </a:r>
            </a:p>
          </p:txBody>
        </p:sp>
        <p:sp>
          <p:nvSpPr>
            <p:cNvPr id="612689" name="Rectangle 337"/>
            <p:cNvSpPr>
              <a:spLocks noChangeArrowheads="1"/>
            </p:cNvSpPr>
            <p:nvPr/>
          </p:nvSpPr>
          <p:spPr bwMode="auto">
            <a:xfrm>
              <a:off x="930" y="2529"/>
              <a:ext cx="453" cy="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GB" sz="800">
                  <a:solidFill>
                    <a:schemeClr val="bg2"/>
                  </a:solidFill>
                </a:rPr>
                <a:t>1533.00 (DSL)</a:t>
              </a:r>
            </a:p>
          </p:txBody>
        </p:sp>
        <p:sp>
          <p:nvSpPr>
            <p:cNvPr id="612690" name="Rectangle 338"/>
            <p:cNvSpPr>
              <a:spLocks noChangeArrowheads="1"/>
            </p:cNvSpPr>
            <p:nvPr/>
          </p:nvSpPr>
          <p:spPr bwMode="auto">
            <a:xfrm>
              <a:off x="930" y="2364"/>
              <a:ext cx="453" cy="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GB" sz="800">
                  <a:solidFill>
                    <a:schemeClr val="bg2"/>
                  </a:solidFill>
                </a:rPr>
                <a:t>1547.99 (90 %)</a:t>
              </a:r>
            </a:p>
          </p:txBody>
        </p:sp>
      </p:grpSp>
      <p:grpSp>
        <p:nvGrpSpPr>
          <p:cNvPr id="612691" name="Group 339"/>
          <p:cNvGrpSpPr>
            <a:grpSpLocks/>
          </p:cNvGrpSpPr>
          <p:nvPr/>
        </p:nvGrpSpPr>
        <p:grpSpPr bwMode="auto">
          <a:xfrm>
            <a:off x="4786313" y="5878513"/>
            <a:ext cx="1439862" cy="503237"/>
            <a:chOff x="3152" y="3521"/>
            <a:chExt cx="907" cy="317"/>
          </a:xfrm>
        </p:grpSpPr>
        <p:sp>
          <p:nvSpPr>
            <p:cNvPr id="612692" name="Rectangle 340"/>
            <p:cNvSpPr>
              <a:spLocks noChangeArrowheads="1"/>
            </p:cNvSpPr>
            <p:nvPr/>
          </p:nvSpPr>
          <p:spPr bwMode="auto">
            <a:xfrm>
              <a:off x="3152" y="3521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47</a:t>
              </a:r>
            </a:p>
          </p:txBody>
        </p:sp>
        <p:sp>
          <p:nvSpPr>
            <p:cNvPr id="612693" name="Rectangle 341"/>
            <p:cNvSpPr>
              <a:spLocks noChangeArrowheads="1"/>
            </p:cNvSpPr>
            <p:nvPr/>
          </p:nvSpPr>
          <p:spPr bwMode="auto">
            <a:xfrm>
              <a:off x="3787" y="3725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250</a:t>
              </a:r>
            </a:p>
          </p:txBody>
        </p:sp>
        <p:sp>
          <p:nvSpPr>
            <p:cNvPr id="612694" name="Rectangle 342"/>
            <p:cNvSpPr>
              <a:spLocks noChangeArrowheads="1"/>
            </p:cNvSpPr>
            <p:nvPr/>
          </p:nvSpPr>
          <p:spPr bwMode="auto">
            <a:xfrm>
              <a:off x="3152" y="3725"/>
              <a:ext cx="635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0.13</a:t>
              </a:r>
            </a:p>
          </p:txBody>
        </p:sp>
        <p:sp>
          <p:nvSpPr>
            <p:cNvPr id="612695" name="Rectangle 343"/>
            <p:cNvSpPr>
              <a:spLocks noChangeArrowheads="1"/>
            </p:cNvSpPr>
            <p:nvPr/>
          </p:nvSpPr>
          <p:spPr bwMode="auto">
            <a:xfrm>
              <a:off x="3787" y="3612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2696" name="Rectangle 344"/>
            <p:cNvSpPr>
              <a:spLocks noChangeArrowheads="1"/>
            </p:cNvSpPr>
            <p:nvPr/>
          </p:nvSpPr>
          <p:spPr bwMode="auto">
            <a:xfrm>
              <a:off x="3152" y="3612"/>
              <a:ext cx="635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0.13 to 0.13</a:t>
              </a:r>
            </a:p>
          </p:txBody>
        </p:sp>
      </p:grpSp>
      <p:grpSp>
        <p:nvGrpSpPr>
          <p:cNvPr id="612697" name="Group 345"/>
          <p:cNvGrpSpPr>
            <a:grpSpLocks/>
          </p:cNvGrpSpPr>
          <p:nvPr/>
        </p:nvGrpSpPr>
        <p:grpSpPr bwMode="auto">
          <a:xfrm>
            <a:off x="6877050" y="5086350"/>
            <a:ext cx="1439863" cy="503238"/>
            <a:chOff x="3152" y="3521"/>
            <a:chExt cx="907" cy="317"/>
          </a:xfrm>
        </p:grpSpPr>
        <p:sp>
          <p:nvSpPr>
            <p:cNvPr id="612698" name="Rectangle 346"/>
            <p:cNvSpPr>
              <a:spLocks noChangeArrowheads="1"/>
            </p:cNvSpPr>
            <p:nvPr/>
          </p:nvSpPr>
          <p:spPr bwMode="auto">
            <a:xfrm>
              <a:off x="3152" y="3521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45</a:t>
              </a:r>
            </a:p>
          </p:txBody>
        </p:sp>
        <p:sp>
          <p:nvSpPr>
            <p:cNvPr id="612699" name="Rectangle 347"/>
            <p:cNvSpPr>
              <a:spLocks noChangeArrowheads="1"/>
            </p:cNvSpPr>
            <p:nvPr/>
          </p:nvSpPr>
          <p:spPr bwMode="auto">
            <a:xfrm>
              <a:off x="3787" y="3725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200</a:t>
              </a:r>
            </a:p>
          </p:txBody>
        </p:sp>
        <p:sp>
          <p:nvSpPr>
            <p:cNvPr id="612700" name="Rectangle 348"/>
            <p:cNvSpPr>
              <a:spLocks noChangeArrowheads="1"/>
            </p:cNvSpPr>
            <p:nvPr/>
          </p:nvSpPr>
          <p:spPr bwMode="auto">
            <a:xfrm>
              <a:off x="3152" y="3725"/>
              <a:ext cx="635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TD</a:t>
              </a:r>
            </a:p>
          </p:txBody>
        </p:sp>
        <p:sp>
          <p:nvSpPr>
            <p:cNvPr id="612701" name="Rectangle 349"/>
            <p:cNvSpPr>
              <a:spLocks noChangeArrowheads="1"/>
            </p:cNvSpPr>
            <p:nvPr/>
          </p:nvSpPr>
          <p:spPr bwMode="auto">
            <a:xfrm>
              <a:off x="3787" y="3612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2702" name="Rectangle 350"/>
            <p:cNvSpPr>
              <a:spLocks noChangeArrowheads="1"/>
            </p:cNvSpPr>
            <p:nvPr/>
          </p:nvSpPr>
          <p:spPr bwMode="auto">
            <a:xfrm>
              <a:off x="3152" y="3612"/>
              <a:ext cx="635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TD to TD</a:t>
              </a:r>
            </a:p>
          </p:txBody>
        </p:sp>
      </p:grpSp>
      <p:grpSp>
        <p:nvGrpSpPr>
          <p:cNvPr id="612703" name="Group 351"/>
          <p:cNvGrpSpPr>
            <a:grpSpLocks/>
          </p:cNvGrpSpPr>
          <p:nvPr/>
        </p:nvGrpSpPr>
        <p:grpSpPr bwMode="auto">
          <a:xfrm>
            <a:off x="4714875" y="1414463"/>
            <a:ext cx="1439863" cy="503237"/>
            <a:chOff x="3152" y="3521"/>
            <a:chExt cx="907" cy="317"/>
          </a:xfrm>
        </p:grpSpPr>
        <p:sp>
          <p:nvSpPr>
            <p:cNvPr id="612704" name="Rectangle 352"/>
            <p:cNvSpPr>
              <a:spLocks noChangeArrowheads="1"/>
            </p:cNvSpPr>
            <p:nvPr/>
          </p:nvSpPr>
          <p:spPr bwMode="auto">
            <a:xfrm>
              <a:off x="3152" y="3521"/>
              <a:ext cx="22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/>
              <a:r>
                <a:rPr lang="en-GB" sz="1100">
                  <a:solidFill>
                    <a:schemeClr val="bg2"/>
                  </a:solidFill>
                </a:rPr>
                <a:t>54</a:t>
              </a:r>
            </a:p>
          </p:txBody>
        </p:sp>
        <p:sp>
          <p:nvSpPr>
            <p:cNvPr id="612705" name="Rectangle 353"/>
            <p:cNvSpPr>
              <a:spLocks noChangeArrowheads="1"/>
            </p:cNvSpPr>
            <p:nvPr/>
          </p:nvSpPr>
          <p:spPr bwMode="auto">
            <a:xfrm>
              <a:off x="3787" y="3725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250</a:t>
              </a:r>
            </a:p>
          </p:txBody>
        </p:sp>
        <p:sp>
          <p:nvSpPr>
            <p:cNvPr id="612706" name="Rectangle 354"/>
            <p:cNvSpPr>
              <a:spLocks noChangeArrowheads="1"/>
            </p:cNvSpPr>
            <p:nvPr/>
          </p:nvSpPr>
          <p:spPr bwMode="auto">
            <a:xfrm>
              <a:off x="3152" y="3725"/>
              <a:ext cx="635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0.64</a:t>
              </a:r>
            </a:p>
          </p:txBody>
        </p:sp>
        <p:sp>
          <p:nvSpPr>
            <p:cNvPr id="612707" name="Rectangle 355"/>
            <p:cNvSpPr>
              <a:spLocks noChangeArrowheads="1"/>
            </p:cNvSpPr>
            <p:nvPr/>
          </p:nvSpPr>
          <p:spPr bwMode="auto">
            <a:xfrm>
              <a:off x="3787" y="3612"/>
              <a:ext cx="272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2708" name="Rectangle 356"/>
            <p:cNvSpPr>
              <a:spLocks noChangeArrowheads="1"/>
            </p:cNvSpPr>
            <p:nvPr/>
          </p:nvSpPr>
          <p:spPr bwMode="auto">
            <a:xfrm>
              <a:off x="3152" y="3612"/>
              <a:ext cx="635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0.64 to 0.64</a:t>
              </a:r>
            </a:p>
          </p:txBody>
        </p:sp>
      </p:grpSp>
      <p:sp>
        <p:nvSpPr>
          <p:cNvPr id="612709" name="Rectangle 357"/>
          <p:cNvSpPr>
            <a:spLocks noChangeArrowheads="1"/>
          </p:cNvSpPr>
          <p:nvPr/>
        </p:nvSpPr>
        <p:spPr bwMode="auto">
          <a:xfrm>
            <a:off x="2911475" y="2206625"/>
            <a:ext cx="1082675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Heyshope Dam</a:t>
            </a:r>
          </a:p>
        </p:txBody>
      </p:sp>
      <p:sp>
        <p:nvSpPr>
          <p:cNvPr id="612710" name="Rectangle 358"/>
          <p:cNvSpPr>
            <a:spLocks noChangeArrowheads="1"/>
          </p:cNvSpPr>
          <p:nvPr/>
        </p:nvSpPr>
        <p:spPr bwMode="auto">
          <a:xfrm>
            <a:off x="2265363" y="4941888"/>
            <a:ext cx="1082675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Grootdraai</a:t>
            </a:r>
            <a:br>
              <a:rPr lang="en-GB" sz="1200" b="1">
                <a:solidFill>
                  <a:schemeClr val="bg2"/>
                </a:solidFill>
              </a:rPr>
            </a:br>
            <a:r>
              <a:rPr lang="en-GB" sz="1200" b="1">
                <a:solidFill>
                  <a:schemeClr val="bg2"/>
                </a:solidFill>
              </a:rPr>
              <a:t>Dam</a:t>
            </a:r>
          </a:p>
        </p:txBody>
      </p:sp>
      <p:sp>
        <p:nvSpPr>
          <p:cNvPr id="612715" name="Rectangle 363"/>
          <p:cNvSpPr>
            <a:spLocks noChangeArrowheads="1"/>
          </p:cNvSpPr>
          <p:nvPr/>
        </p:nvSpPr>
        <p:spPr bwMode="auto">
          <a:xfrm>
            <a:off x="4786313" y="4510088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50</a:t>
            </a:r>
          </a:p>
        </p:txBody>
      </p:sp>
      <p:sp>
        <p:nvSpPr>
          <p:cNvPr id="612716" name="Rectangle 364"/>
          <p:cNvSpPr>
            <a:spLocks noChangeArrowheads="1"/>
          </p:cNvSpPr>
          <p:nvPr/>
        </p:nvSpPr>
        <p:spPr bwMode="auto">
          <a:xfrm>
            <a:off x="4895850" y="5229225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45</a:t>
            </a:r>
          </a:p>
        </p:txBody>
      </p:sp>
      <p:sp>
        <p:nvSpPr>
          <p:cNvPr id="612717" name="Rectangle 365"/>
          <p:cNvSpPr>
            <a:spLocks noChangeArrowheads="1"/>
          </p:cNvSpPr>
          <p:nvPr/>
        </p:nvSpPr>
        <p:spPr bwMode="auto">
          <a:xfrm>
            <a:off x="4786313" y="2636838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52</a:t>
            </a:r>
          </a:p>
        </p:txBody>
      </p:sp>
      <p:sp>
        <p:nvSpPr>
          <p:cNvPr id="612720" name="Line 368"/>
          <p:cNvSpPr>
            <a:spLocks noChangeShapeType="1"/>
          </p:cNvSpPr>
          <p:nvPr/>
        </p:nvSpPr>
        <p:spPr bwMode="auto">
          <a:xfrm rot="-5400000">
            <a:off x="6840538" y="1736725"/>
            <a:ext cx="0" cy="309562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2721" name="Rectangle 369"/>
          <p:cNvSpPr>
            <a:spLocks noChangeArrowheads="1"/>
          </p:cNvSpPr>
          <p:nvPr/>
        </p:nvSpPr>
        <p:spPr bwMode="auto">
          <a:xfrm>
            <a:off x="3527425" y="1628775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200" b="1">
                <a:solidFill>
                  <a:schemeClr val="bg2"/>
                </a:solidFill>
              </a:rPr>
              <a:t>53</a:t>
            </a:r>
          </a:p>
        </p:txBody>
      </p:sp>
      <p:sp>
        <p:nvSpPr>
          <p:cNvPr id="612722" name="Rectangle 370"/>
          <p:cNvSpPr>
            <a:spLocks noChangeArrowheads="1"/>
          </p:cNvSpPr>
          <p:nvPr/>
        </p:nvSpPr>
        <p:spPr bwMode="auto">
          <a:xfrm>
            <a:off x="4281488" y="1628775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GB" sz="1200" b="1">
                <a:solidFill>
                  <a:schemeClr val="bg2"/>
                </a:solidFill>
              </a:rPr>
              <a:t>54</a:t>
            </a:r>
          </a:p>
        </p:txBody>
      </p:sp>
      <p:sp>
        <p:nvSpPr>
          <p:cNvPr id="612723" name="Rectangle 371"/>
          <p:cNvSpPr>
            <a:spLocks noChangeArrowheads="1"/>
          </p:cNvSpPr>
          <p:nvPr/>
        </p:nvSpPr>
        <p:spPr bwMode="auto">
          <a:xfrm>
            <a:off x="2879725" y="5662613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/>
            <a:r>
              <a:rPr lang="en-GB" sz="1200" b="1">
                <a:solidFill>
                  <a:schemeClr val="bg2"/>
                </a:solidFill>
              </a:rPr>
              <a:t>46</a:t>
            </a:r>
          </a:p>
        </p:txBody>
      </p:sp>
      <p:sp>
        <p:nvSpPr>
          <p:cNvPr id="612724" name="Rectangle 372"/>
          <p:cNvSpPr>
            <a:spLocks noChangeArrowheads="1"/>
          </p:cNvSpPr>
          <p:nvPr/>
        </p:nvSpPr>
        <p:spPr bwMode="auto">
          <a:xfrm>
            <a:off x="3633788" y="5662613"/>
            <a:ext cx="4667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GB" sz="1200" b="1">
                <a:solidFill>
                  <a:schemeClr val="bg2"/>
                </a:solidFill>
              </a:rPr>
              <a:t>47</a:t>
            </a:r>
          </a:p>
        </p:txBody>
      </p:sp>
      <p:sp>
        <p:nvSpPr>
          <p:cNvPr id="612725" name="Freeform 373"/>
          <p:cNvSpPr>
            <a:spLocks/>
          </p:cNvSpPr>
          <p:nvPr/>
        </p:nvSpPr>
        <p:spPr bwMode="auto">
          <a:xfrm rot="2700000">
            <a:off x="5309394" y="3448844"/>
            <a:ext cx="287338" cy="3937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2727" name="Rectangle 375"/>
          <p:cNvSpPr>
            <a:spLocks noChangeArrowheads="1"/>
          </p:cNvSpPr>
          <p:nvPr/>
        </p:nvSpPr>
        <p:spPr bwMode="auto">
          <a:xfrm>
            <a:off x="3419475" y="6118225"/>
            <a:ext cx="1439863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Compensation</a:t>
            </a:r>
          </a:p>
        </p:txBody>
      </p:sp>
      <p:sp>
        <p:nvSpPr>
          <p:cNvPr id="612728" name="Rectangle 376"/>
          <p:cNvSpPr>
            <a:spLocks noChangeArrowheads="1"/>
          </p:cNvSpPr>
          <p:nvPr/>
        </p:nvSpPr>
        <p:spPr bwMode="auto">
          <a:xfrm>
            <a:off x="2773363" y="6118225"/>
            <a:ext cx="719137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Spill</a:t>
            </a:r>
          </a:p>
        </p:txBody>
      </p:sp>
      <p:sp>
        <p:nvSpPr>
          <p:cNvPr id="612729" name="Rectangle 377"/>
          <p:cNvSpPr>
            <a:spLocks noChangeArrowheads="1"/>
          </p:cNvSpPr>
          <p:nvPr/>
        </p:nvSpPr>
        <p:spPr bwMode="auto">
          <a:xfrm>
            <a:off x="4065588" y="1125538"/>
            <a:ext cx="1439862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Compensation</a:t>
            </a:r>
          </a:p>
        </p:txBody>
      </p:sp>
      <p:sp>
        <p:nvSpPr>
          <p:cNvPr id="612730" name="Rectangle 378"/>
          <p:cNvSpPr>
            <a:spLocks noChangeArrowheads="1"/>
          </p:cNvSpPr>
          <p:nvPr/>
        </p:nvSpPr>
        <p:spPr bwMode="auto">
          <a:xfrm>
            <a:off x="3419475" y="1125538"/>
            <a:ext cx="719138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200" b="1">
                <a:solidFill>
                  <a:schemeClr val="bg2"/>
                </a:solidFill>
              </a:rPr>
              <a:t>Spill</a:t>
            </a:r>
          </a:p>
        </p:txBody>
      </p:sp>
      <p:sp>
        <p:nvSpPr>
          <p:cNvPr id="612731" name="Rectangle 379"/>
          <p:cNvSpPr>
            <a:spLocks noChangeArrowheads="1"/>
          </p:cNvSpPr>
          <p:nvPr/>
        </p:nvSpPr>
        <p:spPr bwMode="auto">
          <a:xfrm>
            <a:off x="146050" y="22225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GB" sz="2800" b="1">
                <a:solidFill>
                  <a:schemeClr val="tx2"/>
                </a:solidFill>
              </a:rPr>
              <a:t>Example: Heyshope-Grootdraai transfer</a:t>
            </a:r>
            <a:r>
              <a:rPr lang="en-GB" sz="1800" b="1">
                <a:solidFill>
                  <a:schemeClr val="tx2"/>
                </a:solidFill>
              </a:rPr>
              <a:t> (2 of 2)</a:t>
            </a:r>
            <a:endParaRPr lang="en-GB" sz="1800" b="1" i="1">
              <a:solidFill>
                <a:schemeClr val="tx2"/>
              </a:solidFill>
            </a:endParaRPr>
          </a:p>
        </p:txBody>
      </p:sp>
      <p:sp>
        <p:nvSpPr>
          <p:cNvPr id="612732" name="Freeform 380"/>
          <p:cNvSpPr>
            <a:spLocks/>
          </p:cNvSpPr>
          <p:nvPr/>
        </p:nvSpPr>
        <p:spPr bwMode="auto">
          <a:xfrm rot="2700000">
            <a:off x="3482181" y="4241007"/>
            <a:ext cx="287337" cy="3937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152400" y="2057400"/>
            <a:ext cx="89154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4800" b="1" dirty="0">
                <a:solidFill>
                  <a:schemeClr val="tx2"/>
                </a:solidFill>
              </a:rPr>
              <a:t>4</a:t>
            </a:r>
            <a:r>
              <a:rPr lang="en-GB" sz="4800" b="1" dirty="0" smtClean="0">
                <a:solidFill>
                  <a:schemeClr val="tx2"/>
                </a:solidFill>
              </a:rPr>
              <a:t>. </a:t>
            </a:r>
            <a:r>
              <a:rPr lang="en-GB" sz="4800" b="1" u="sng" dirty="0">
                <a:solidFill>
                  <a:schemeClr val="tx2"/>
                </a:solidFill>
              </a:rPr>
              <a:t>Practical 2</a:t>
            </a:r>
            <a:r>
              <a:rPr lang="en-GB" sz="4800" b="1" dirty="0">
                <a:solidFill>
                  <a:schemeClr val="tx2"/>
                </a:solidFill>
              </a:rPr>
              <a:t>: Interpreting penalties</a:t>
            </a:r>
            <a:endParaRPr lang="en-GB" sz="4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304800" y="914400"/>
            <a:ext cx="8610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/>
              <a:t>Purpose: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/>
              <a:t>Explore use of penalties to model operating rules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/>
              <a:t>Investigate behaviour of system under various situations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endParaRPr lang="en-GB" sz="1600" b="1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3200" b="1"/>
              <a:t>Methodology: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/>
              <a:t>Analyse system for 3 cases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/>
              <a:t>Complete table with results</a:t>
            </a: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Purpose and methodology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56" name="Rectangle 76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4513" name="Freeform 33"/>
          <p:cNvSpPr>
            <a:spLocks/>
          </p:cNvSpPr>
          <p:nvPr/>
        </p:nvSpPr>
        <p:spPr bwMode="auto">
          <a:xfrm>
            <a:off x="1646238" y="1243013"/>
            <a:ext cx="6511925" cy="3049587"/>
          </a:xfrm>
          <a:custGeom>
            <a:avLst/>
            <a:gdLst/>
            <a:ahLst/>
            <a:cxnLst>
              <a:cxn ang="0">
                <a:pos x="138" y="315"/>
              </a:cxn>
              <a:cxn ang="0">
                <a:pos x="272" y="270"/>
              </a:cxn>
              <a:cxn ang="0">
                <a:pos x="318" y="163"/>
              </a:cxn>
              <a:cxn ang="0">
                <a:pos x="568" y="0"/>
              </a:cxn>
              <a:cxn ang="0">
                <a:pos x="714" y="139"/>
              </a:cxn>
              <a:cxn ang="0">
                <a:pos x="845" y="315"/>
              </a:cxn>
              <a:cxn ang="0">
                <a:pos x="921" y="369"/>
              </a:cxn>
              <a:cxn ang="0">
                <a:pos x="1094" y="270"/>
              </a:cxn>
              <a:cxn ang="0">
                <a:pos x="1117" y="224"/>
              </a:cxn>
              <a:cxn ang="0">
                <a:pos x="1313" y="146"/>
              </a:cxn>
              <a:cxn ang="0">
                <a:pos x="1574" y="123"/>
              </a:cxn>
              <a:cxn ang="0">
                <a:pos x="1677" y="193"/>
              </a:cxn>
              <a:cxn ang="0">
                <a:pos x="1889" y="185"/>
              </a:cxn>
              <a:cxn ang="0">
                <a:pos x="2084" y="316"/>
              </a:cxn>
              <a:cxn ang="0">
                <a:pos x="2430" y="339"/>
              </a:cxn>
              <a:cxn ang="0">
                <a:pos x="2968" y="339"/>
              </a:cxn>
              <a:cxn ang="0">
                <a:pos x="3064" y="507"/>
              </a:cxn>
              <a:cxn ang="0">
                <a:pos x="3236" y="462"/>
              </a:cxn>
              <a:cxn ang="0">
                <a:pos x="3394" y="477"/>
              </a:cxn>
              <a:cxn ang="0">
                <a:pos x="3475" y="562"/>
              </a:cxn>
              <a:cxn ang="0">
                <a:pos x="3597" y="616"/>
              </a:cxn>
              <a:cxn ang="0">
                <a:pos x="3755" y="607"/>
              </a:cxn>
              <a:cxn ang="0">
                <a:pos x="3978" y="738"/>
              </a:cxn>
              <a:cxn ang="0">
                <a:pos x="4039" y="930"/>
              </a:cxn>
              <a:cxn ang="0">
                <a:pos x="3679" y="1091"/>
              </a:cxn>
              <a:cxn ang="0">
                <a:pos x="3609" y="1360"/>
              </a:cxn>
              <a:cxn ang="0">
                <a:pos x="3551" y="1645"/>
              </a:cxn>
              <a:cxn ang="0">
                <a:pos x="3513" y="1675"/>
              </a:cxn>
              <a:cxn ang="0">
                <a:pos x="3367" y="1760"/>
              </a:cxn>
              <a:cxn ang="0">
                <a:pos x="3298" y="1821"/>
              </a:cxn>
              <a:cxn ang="0">
                <a:pos x="3206" y="1883"/>
              </a:cxn>
              <a:cxn ang="0">
                <a:pos x="3044" y="1814"/>
              </a:cxn>
              <a:cxn ang="0">
                <a:pos x="2783" y="1783"/>
              </a:cxn>
              <a:cxn ang="0">
                <a:pos x="2622" y="1783"/>
              </a:cxn>
              <a:cxn ang="0">
                <a:pos x="2392" y="1898"/>
              </a:cxn>
              <a:cxn ang="0">
                <a:pos x="2330" y="1844"/>
              </a:cxn>
              <a:cxn ang="0">
                <a:pos x="2246" y="1798"/>
              </a:cxn>
              <a:cxn ang="0">
                <a:pos x="2038" y="1737"/>
              </a:cxn>
              <a:cxn ang="0">
                <a:pos x="1992" y="1714"/>
              </a:cxn>
              <a:cxn ang="0">
                <a:pos x="1954" y="1683"/>
              </a:cxn>
              <a:cxn ang="0">
                <a:pos x="1931" y="1637"/>
              </a:cxn>
              <a:cxn ang="0">
                <a:pos x="1793" y="1583"/>
              </a:cxn>
              <a:cxn ang="0">
                <a:pos x="1363" y="1499"/>
              </a:cxn>
              <a:cxn ang="0">
                <a:pos x="1148" y="1491"/>
              </a:cxn>
              <a:cxn ang="0">
                <a:pos x="1055" y="1407"/>
              </a:cxn>
              <a:cxn ang="0">
                <a:pos x="994" y="1307"/>
              </a:cxn>
              <a:cxn ang="0">
                <a:pos x="825" y="1176"/>
              </a:cxn>
              <a:cxn ang="0">
                <a:pos x="556" y="1069"/>
              </a:cxn>
              <a:cxn ang="0">
                <a:pos x="464" y="1000"/>
              </a:cxn>
              <a:cxn ang="0">
                <a:pos x="356" y="954"/>
              </a:cxn>
              <a:cxn ang="0">
                <a:pos x="303" y="907"/>
              </a:cxn>
              <a:cxn ang="0">
                <a:pos x="241" y="616"/>
              </a:cxn>
              <a:cxn ang="0">
                <a:pos x="111" y="493"/>
              </a:cxn>
              <a:cxn ang="0">
                <a:pos x="0" y="346"/>
              </a:cxn>
            </a:cxnLst>
            <a:rect l="0" t="0" r="r" b="b"/>
            <a:pathLst>
              <a:path w="4102" h="1921">
                <a:moveTo>
                  <a:pt x="0" y="346"/>
                </a:moveTo>
                <a:cubicBezTo>
                  <a:pt x="55" y="340"/>
                  <a:pt x="94" y="351"/>
                  <a:pt x="138" y="315"/>
                </a:cubicBezTo>
                <a:cubicBezTo>
                  <a:pt x="155" y="301"/>
                  <a:pt x="209" y="322"/>
                  <a:pt x="226" y="308"/>
                </a:cubicBezTo>
                <a:cubicBezTo>
                  <a:pt x="258" y="282"/>
                  <a:pt x="242" y="306"/>
                  <a:pt x="272" y="270"/>
                </a:cubicBezTo>
                <a:cubicBezTo>
                  <a:pt x="294" y="244"/>
                  <a:pt x="289" y="228"/>
                  <a:pt x="318" y="209"/>
                </a:cubicBezTo>
                <a:cubicBezTo>
                  <a:pt x="339" y="148"/>
                  <a:pt x="318" y="224"/>
                  <a:pt x="318" y="163"/>
                </a:cubicBezTo>
                <a:cubicBezTo>
                  <a:pt x="318" y="119"/>
                  <a:pt x="340" y="83"/>
                  <a:pt x="380" y="70"/>
                </a:cubicBezTo>
                <a:cubicBezTo>
                  <a:pt x="400" y="4"/>
                  <a:pt x="491" y="39"/>
                  <a:pt x="568" y="0"/>
                </a:cubicBezTo>
                <a:cubicBezTo>
                  <a:pt x="578" y="30"/>
                  <a:pt x="554" y="104"/>
                  <a:pt x="591" y="116"/>
                </a:cubicBezTo>
                <a:cubicBezTo>
                  <a:pt x="608" y="122"/>
                  <a:pt x="696" y="136"/>
                  <a:pt x="714" y="139"/>
                </a:cubicBezTo>
                <a:cubicBezTo>
                  <a:pt x="727" y="176"/>
                  <a:pt x="738" y="228"/>
                  <a:pt x="775" y="238"/>
                </a:cubicBezTo>
                <a:cubicBezTo>
                  <a:pt x="805" y="258"/>
                  <a:pt x="819" y="291"/>
                  <a:pt x="845" y="315"/>
                </a:cubicBezTo>
                <a:cubicBezTo>
                  <a:pt x="869" y="384"/>
                  <a:pt x="809" y="310"/>
                  <a:pt x="883" y="323"/>
                </a:cubicBezTo>
                <a:cubicBezTo>
                  <a:pt x="919" y="320"/>
                  <a:pt x="886" y="376"/>
                  <a:pt x="921" y="369"/>
                </a:cubicBezTo>
                <a:cubicBezTo>
                  <a:pt x="944" y="365"/>
                  <a:pt x="998" y="311"/>
                  <a:pt x="1032" y="301"/>
                </a:cubicBezTo>
                <a:cubicBezTo>
                  <a:pt x="1051" y="282"/>
                  <a:pt x="1068" y="279"/>
                  <a:pt x="1094" y="270"/>
                </a:cubicBezTo>
                <a:cubicBezTo>
                  <a:pt x="1099" y="262"/>
                  <a:pt x="1105" y="255"/>
                  <a:pt x="1109" y="247"/>
                </a:cubicBezTo>
                <a:cubicBezTo>
                  <a:pt x="1113" y="240"/>
                  <a:pt x="1111" y="230"/>
                  <a:pt x="1117" y="224"/>
                </a:cubicBezTo>
                <a:cubicBezTo>
                  <a:pt x="1119" y="222"/>
                  <a:pt x="1181" y="178"/>
                  <a:pt x="1183" y="177"/>
                </a:cubicBezTo>
                <a:cubicBezTo>
                  <a:pt x="1260" y="182"/>
                  <a:pt x="1240" y="155"/>
                  <a:pt x="1313" y="146"/>
                </a:cubicBezTo>
                <a:cubicBezTo>
                  <a:pt x="1365" y="130"/>
                  <a:pt x="1441" y="145"/>
                  <a:pt x="1497" y="139"/>
                </a:cubicBezTo>
                <a:cubicBezTo>
                  <a:pt x="1551" y="120"/>
                  <a:pt x="1535" y="135"/>
                  <a:pt x="1574" y="123"/>
                </a:cubicBezTo>
                <a:cubicBezTo>
                  <a:pt x="1601" y="126"/>
                  <a:pt x="1671" y="156"/>
                  <a:pt x="1697" y="169"/>
                </a:cubicBezTo>
                <a:cubicBezTo>
                  <a:pt x="1705" y="173"/>
                  <a:pt x="1668" y="191"/>
                  <a:pt x="1677" y="193"/>
                </a:cubicBezTo>
                <a:cubicBezTo>
                  <a:pt x="1710" y="199"/>
                  <a:pt x="1741" y="174"/>
                  <a:pt x="1774" y="177"/>
                </a:cubicBezTo>
                <a:cubicBezTo>
                  <a:pt x="1797" y="185"/>
                  <a:pt x="1866" y="177"/>
                  <a:pt x="1889" y="185"/>
                </a:cubicBezTo>
                <a:cubicBezTo>
                  <a:pt x="1922" y="216"/>
                  <a:pt x="1934" y="257"/>
                  <a:pt x="1977" y="262"/>
                </a:cubicBezTo>
                <a:cubicBezTo>
                  <a:pt x="2014" y="301"/>
                  <a:pt x="2035" y="299"/>
                  <a:pt x="2084" y="316"/>
                </a:cubicBezTo>
                <a:cubicBezTo>
                  <a:pt x="2120" y="350"/>
                  <a:pt x="2190" y="360"/>
                  <a:pt x="2238" y="370"/>
                </a:cubicBezTo>
                <a:cubicBezTo>
                  <a:pt x="2295" y="367"/>
                  <a:pt x="2384" y="388"/>
                  <a:pt x="2430" y="339"/>
                </a:cubicBezTo>
                <a:cubicBezTo>
                  <a:pt x="2550" y="347"/>
                  <a:pt x="2651" y="391"/>
                  <a:pt x="2772" y="384"/>
                </a:cubicBezTo>
                <a:cubicBezTo>
                  <a:pt x="2831" y="364"/>
                  <a:pt x="2904" y="347"/>
                  <a:pt x="2968" y="339"/>
                </a:cubicBezTo>
                <a:cubicBezTo>
                  <a:pt x="2983" y="342"/>
                  <a:pt x="3020" y="345"/>
                  <a:pt x="3037" y="355"/>
                </a:cubicBezTo>
                <a:cubicBezTo>
                  <a:pt x="3053" y="364"/>
                  <a:pt x="3047" y="501"/>
                  <a:pt x="3064" y="507"/>
                </a:cubicBezTo>
                <a:cubicBezTo>
                  <a:pt x="3111" y="523"/>
                  <a:pt x="3191" y="519"/>
                  <a:pt x="3233" y="546"/>
                </a:cubicBezTo>
                <a:cubicBezTo>
                  <a:pt x="3238" y="554"/>
                  <a:pt x="3228" y="457"/>
                  <a:pt x="3236" y="462"/>
                </a:cubicBezTo>
                <a:cubicBezTo>
                  <a:pt x="3250" y="471"/>
                  <a:pt x="3283" y="477"/>
                  <a:pt x="3283" y="477"/>
                </a:cubicBezTo>
                <a:cubicBezTo>
                  <a:pt x="3311" y="506"/>
                  <a:pt x="3355" y="471"/>
                  <a:pt x="3394" y="477"/>
                </a:cubicBezTo>
                <a:cubicBezTo>
                  <a:pt x="3469" y="503"/>
                  <a:pt x="3367" y="511"/>
                  <a:pt x="3428" y="547"/>
                </a:cubicBezTo>
                <a:cubicBezTo>
                  <a:pt x="3442" y="555"/>
                  <a:pt x="3461" y="554"/>
                  <a:pt x="3475" y="562"/>
                </a:cubicBezTo>
                <a:cubicBezTo>
                  <a:pt x="3541" y="599"/>
                  <a:pt x="3498" y="587"/>
                  <a:pt x="3544" y="600"/>
                </a:cubicBezTo>
                <a:cubicBezTo>
                  <a:pt x="3613" y="620"/>
                  <a:pt x="3540" y="597"/>
                  <a:pt x="3597" y="616"/>
                </a:cubicBezTo>
                <a:cubicBezTo>
                  <a:pt x="3613" y="621"/>
                  <a:pt x="3644" y="631"/>
                  <a:pt x="3644" y="631"/>
                </a:cubicBezTo>
                <a:cubicBezTo>
                  <a:pt x="3699" y="626"/>
                  <a:pt x="3710" y="639"/>
                  <a:pt x="3755" y="607"/>
                </a:cubicBezTo>
                <a:cubicBezTo>
                  <a:pt x="3810" y="618"/>
                  <a:pt x="3902" y="631"/>
                  <a:pt x="3958" y="639"/>
                </a:cubicBezTo>
                <a:cubicBezTo>
                  <a:pt x="3998" y="651"/>
                  <a:pt x="3936" y="732"/>
                  <a:pt x="3978" y="738"/>
                </a:cubicBezTo>
                <a:cubicBezTo>
                  <a:pt x="4030" y="752"/>
                  <a:pt x="4059" y="788"/>
                  <a:pt x="4070" y="845"/>
                </a:cubicBezTo>
                <a:cubicBezTo>
                  <a:pt x="4055" y="890"/>
                  <a:pt x="4102" y="895"/>
                  <a:pt x="4039" y="930"/>
                </a:cubicBezTo>
                <a:cubicBezTo>
                  <a:pt x="4024" y="884"/>
                  <a:pt x="3938" y="974"/>
                  <a:pt x="3886" y="1014"/>
                </a:cubicBezTo>
                <a:cubicBezTo>
                  <a:pt x="3868" y="1031"/>
                  <a:pt x="3702" y="1083"/>
                  <a:pt x="3679" y="1091"/>
                </a:cubicBezTo>
                <a:cubicBezTo>
                  <a:pt x="3671" y="1118"/>
                  <a:pt x="3677" y="1209"/>
                  <a:pt x="3679" y="1245"/>
                </a:cubicBezTo>
                <a:cubicBezTo>
                  <a:pt x="3672" y="1345"/>
                  <a:pt x="3672" y="1297"/>
                  <a:pt x="3609" y="1360"/>
                </a:cubicBezTo>
                <a:cubicBezTo>
                  <a:pt x="3596" y="1417"/>
                  <a:pt x="3621" y="1534"/>
                  <a:pt x="3602" y="1590"/>
                </a:cubicBezTo>
                <a:cubicBezTo>
                  <a:pt x="3597" y="1605"/>
                  <a:pt x="3556" y="1629"/>
                  <a:pt x="3551" y="1645"/>
                </a:cubicBezTo>
                <a:cubicBezTo>
                  <a:pt x="3549" y="1653"/>
                  <a:pt x="3550" y="1663"/>
                  <a:pt x="3544" y="1668"/>
                </a:cubicBezTo>
                <a:cubicBezTo>
                  <a:pt x="3536" y="1675"/>
                  <a:pt x="3523" y="1672"/>
                  <a:pt x="3513" y="1675"/>
                </a:cubicBezTo>
                <a:cubicBezTo>
                  <a:pt x="3482" y="1684"/>
                  <a:pt x="3452" y="1697"/>
                  <a:pt x="3421" y="1706"/>
                </a:cubicBezTo>
                <a:cubicBezTo>
                  <a:pt x="3401" y="1726"/>
                  <a:pt x="3391" y="1744"/>
                  <a:pt x="3367" y="1760"/>
                </a:cubicBezTo>
                <a:cubicBezTo>
                  <a:pt x="3349" y="1811"/>
                  <a:pt x="3374" y="1760"/>
                  <a:pt x="3336" y="1791"/>
                </a:cubicBezTo>
                <a:cubicBezTo>
                  <a:pt x="3289" y="1829"/>
                  <a:pt x="3354" y="1804"/>
                  <a:pt x="3298" y="1821"/>
                </a:cubicBezTo>
                <a:cubicBezTo>
                  <a:pt x="3287" y="1851"/>
                  <a:pt x="3282" y="1857"/>
                  <a:pt x="3252" y="1867"/>
                </a:cubicBezTo>
                <a:cubicBezTo>
                  <a:pt x="3237" y="1872"/>
                  <a:pt x="3206" y="1883"/>
                  <a:pt x="3206" y="1883"/>
                </a:cubicBezTo>
                <a:cubicBezTo>
                  <a:pt x="3180" y="1907"/>
                  <a:pt x="3140" y="1911"/>
                  <a:pt x="3106" y="1921"/>
                </a:cubicBezTo>
                <a:cubicBezTo>
                  <a:pt x="3093" y="1883"/>
                  <a:pt x="3074" y="1842"/>
                  <a:pt x="3044" y="1814"/>
                </a:cubicBezTo>
                <a:cubicBezTo>
                  <a:pt x="3026" y="1753"/>
                  <a:pt x="2970" y="1751"/>
                  <a:pt x="2914" y="1745"/>
                </a:cubicBezTo>
                <a:cubicBezTo>
                  <a:pt x="2845" y="1753"/>
                  <a:pt x="2840" y="1763"/>
                  <a:pt x="2783" y="1783"/>
                </a:cubicBezTo>
                <a:cubicBezTo>
                  <a:pt x="2744" y="1773"/>
                  <a:pt x="2707" y="1760"/>
                  <a:pt x="2668" y="1752"/>
                </a:cubicBezTo>
                <a:cubicBezTo>
                  <a:pt x="2653" y="1762"/>
                  <a:pt x="2632" y="1768"/>
                  <a:pt x="2622" y="1783"/>
                </a:cubicBezTo>
                <a:cubicBezTo>
                  <a:pt x="2604" y="1811"/>
                  <a:pt x="2586" y="1834"/>
                  <a:pt x="2553" y="1844"/>
                </a:cubicBezTo>
                <a:cubicBezTo>
                  <a:pt x="2525" y="1874"/>
                  <a:pt x="2439" y="1884"/>
                  <a:pt x="2392" y="1898"/>
                </a:cubicBezTo>
                <a:cubicBezTo>
                  <a:pt x="2366" y="1896"/>
                  <a:pt x="2334" y="1908"/>
                  <a:pt x="2315" y="1891"/>
                </a:cubicBezTo>
                <a:cubicBezTo>
                  <a:pt x="2303" y="1880"/>
                  <a:pt x="2330" y="1844"/>
                  <a:pt x="2330" y="1844"/>
                </a:cubicBezTo>
                <a:cubicBezTo>
                  <a:pt x="2310" y="1813"/>
                  <a:pt x="2325" y="1825"/>
                  <a:pt x="2292" y="1814"/>
                </a:cubicBezTo>
                <a:cubicBezTo>
                  <a:pt x="2277" y="1809"/>
                  <a:pt x="2246" y="1798"/>
                  <a:pt x="2246" y="1798"/>
                </a:cubicBezTo>
                <a:cubicBezTo>
                  <a:pt x="2213" y="1801"/>
                  <a:pt x="2179" y="1806"/>
                  <a:pt x="2146" y="1806"/>
                </a:cubicBezTo>
                <a:cubicBezTo>
                  <a:pt x="2093" y="1806"/>
                  <a:pt x="2077" y="1760"/>
                  <a:pt x="2038" y="1737"/>
                </a:cubicBezTo>
                <a:cubicBezTo>
                  <a:pt x="2031" y="1733"/>
                  <a:pt x="2022" y="1733"/>
                  <a:pt x="2015" y="1729"/>
                </a:cubicBezTo>
                <a:cubicBezTo>
                  <a:pt x="2007" y="1725"/>
                  <a:pt x="2000" y="1719"/>
                  <a:pt x="1992" y="1714"/>
                </a:cubicBezTo>
                <a:cubicBezTo>
                  <a:pt x="1987" y="1706"/>
                  <a:pt x="1984" y="1697"/>
                  <a:pt x="1977" y="1691"/>
                </a:cubicBezTo>
                <a:cubicBezTo>
                  <a:pt x="1971" y="1686"/>
                  <a:pt x="1960" y="1689"/>
                  <a:pt x="1954" y="1683"/>
                </a:cubicBezTo>
                <a:cubicBezTo>
                  <a:pt x="1948" y="1677"/>
                  <a:pt x="1950" y="1667"/>
                  <a:pt x="1946" y="1660"/>
                </a:cubicBezTo>
                <a:cubicBezTo>
                  <a:pt x="1942" y="1652"/>
                  <a:pt x="1938" y="1643"/>
                  <a:pt x="1931" y="1637"/>
                </a:cubicBezTo>
                <a:cubicBezTo>
                  <a:pt x="1928" y="1635"/>
                  <a:pt x="1888" y="1623"/>
                  <a:pt x="1885" y="1622"/>
                </a:cubicBezTo>
                <a:cubicBezTo>
                  <a:pt x="1864" y="1601"/>
                  <a:pt x="1822" y="1588"/>
                  <a:pt x="1793" y="1583"/>
                </a:cubicBezTo>
                <a:cubicBezTo>
                  <a:pt x="1708" y="1568"/>
                  <a:pt x="1626" y="1558"/>
                  <a:pt x="1539" y="1553"/>
                </a:cubicBezTo>
                <a:cubicBezTo>
                  <a:pt x="1479" y="1537"/>
                  <a:pt x="1421" y="1519"/>
                  <a:pt x="1363" y="1499"/>
                </a:cubicBezTo>
                <a:cubicBezTo>
                  <a:pt x="1301" y="1503"/>
                  <a:pt x="1226" y="1519"/>
                  <a:pt x="1163" y="1507"/>
                </a:cubicBezTo>
                <a:cubicBezTo>
                  <a:pt x="1158" y="1502"/>
                  <a:pt x="1154" y="1495"/>
                  <a:pt x="1148" y="1491"/>
                </a:cubicBezTo>
                <a:cubicBezTo>
                  <a:pt x="1141" y="1487"/>
                  <a:pt x="1130" y="1489"/>
                  <a:pt x="1124" y="1483"/>
                </a:cubicBezTo>
                <a:cubicBezTo>
                  <a:pt x="1080" y="1439"/>
                  <a:pt x="1106" y="1440"/>
                  <a:pt x="1055" y="1407"/>
                </a:cubicBezTo>
                <a:cubicBezTo>
                  <a:pt x="1036" y="1344"/>
                  <a:pt x="1063" y="1421"/>
                  <a:pt x="1032" y="1368"/>
                </a:cubicBezTo>
                <a:cubicBezTo>
                  <a:pt x="1012" y="1335"/>
                  <a:pt x="1033" y="1332"/>
                  <a:pt x="994" y="1307"/>
                </a:cubicBezTo>
                <a:cubicBezTo>
                  <a:pt x="981" y="1271"/>
                  <a:pt x="958" y="1264"/>
                  <a:pt x="932" y="1238"/>
                </a:cubicBezTo>
                <a:cubicBezTo>
                  <a:pt x="901" y="1207"/>
                  <a:pt x="863" y="1197"/>
                  <a:pt x="825" y="1176"/>
                </a:cubicBezTo>
                <a:cubicBezTo>
                  <a:pt x="785" y="1154"/>
                  <a:pt x="754" y="1137"/>
                  <a:pt x="710" y="1123"/>
                </a:cubicBezTo>
                <a:cubicBezTo>
                  <a:pt x="676" y="1089"/>
                  <a:pt x="603" y="1083"/>
                  <a:pt x="556" y="1069"/>
                </a:cubicBezTo>
                <a:cubicBezTo>
                  <a:pt x="545" y="1057"/>
                  <a:pt x="520" y="1023"/>
                  <a:pt x="510" y="1015"/>
                </a:cubicBezTo>
                <a:cubicBezTo>
                  <a:pt x="507" y="1013"/>
                  <a:pt x="467" y="1001"/>
                  <a:pt x="464" y="1000"/>
                </a:cubicBezTo>
                <a:cubicBezTo>
                  <a:pt x="433" y="990"/>
                  <a:pt x="403" y="980"/>
                  <a:pt x="372" y="969"/>
                </a:cubicBezTo>
                <a:cubicBezTo>
                  <a:pt x="367" y="964"/>
                  <a:pt x="362" y="958"/>
                  <a:pt x="356" y="954"/>
                </a:cubicBezTo>
                <a:cubicBezTo>
                  <a:pt x="349" y="950"/>
                  <a:pt x="339" y="951"/>
                  <a:pt x="333" y="946"/>
                </a:cubicBezTo>
                <a:cubicBezTo>
                  <a:pt x="320" y="936"/>
                  <a:pt x="314" y="919"/>
                  <a:pt x="303" y="907"/>
                </a:cubicBezTo>
                <a:cubicBezTo>
                  <a:pt x="292" y="874"/>
                  <a:pt x="283" y="841"/>
                  <a:pt x="272" y="808"/>
                </a:cubicBezTo>
                <a:cubicBezTo>
                  <a:pt x="286" y="738"/>
                  <a:pt x="298" y="670"/>
                  <a:pt x="241" y="616"/>
                </a:cubicBezTo>
                <a:cubicBezTo>
                  <a:pt x="225" y="565"/>
                  <a:pt x="219" y="555"/>
                  <a:pt x="172" y="531"/>
                </a:cubicBezTo>
                <a:cubicBezTo>
                  <a:pt x="146" y="518"/>
                  <a:pt x="139" y="501"/>
                  <a:pt x="111" y="493"/>
                </a:cubicBezTo>
                <a:cubicBezTo>
                  <a:pt x="97" y="479"/>
                  <a:pt x="41" y="453"/>
                  <a:pt x="34" y="439"/>
                </a:cubicBezTo>
                <a:cubicBezTo>
                  <a:pt x="29" y="430"/>
                  <a:pt x="0" y="356"/>
                  <a:pt x="0" y="346"/>
                </a:cubicBez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3" name="Freeform 3"/>
          <p:cNvSpPr>
            <a:spLocks/>
          </p:cNvSpPr>
          <p:nvPr/>
        </p:nvSpPr>
        <p:spPr bwMode="auto">
          <a:xfrm>
            <a:off x="685800" y="1700213"/>
            <a:ext cx="6972300" cy="4741862"/>
          </a:xfrm>
          <a:custGeom>
            <a:avLst/>
            <a:gdLst/>
            <a:ahLst/>
            <a:cxnLst>
              <a:cxn ang="0">
                <a:pos x="212" y="669"/>
              </a:cxn>
              <a:cxn ang="0">
                <a:pos x="346" y="358"/>
              </a:cxn>
              <a:cxn ang="0">
                <a:pos x="253" y="109"/>
              </a:cxn>
              <a:cxn ang="0">
                <a:pos x="381" y="127"/>
              </a:cxn>
              <a:cxn ang="0">
                <a:pos x="510" y="31"/>
              </a:cxn>
              <a:cxn ang="0">
                <a:pos x="667" y="50"/>
              </a:cxn>
              <a:cxn ang="0">
                <a:pos x="879" y="216"/>
              </a:cxn>
              <a:cxn ang="0">
                <a:pos x="942" y="338"/>
              </a:cxn>
              <a:cxn ang="0">
                <a:pos x="1029" y="621"/>
              </a:cxn>
              <a:cxn ang="0">
                <a:pos x="1252" y="747"/>
              </a:cxn>
              <a:cxn ang="0">
                <a:pos x="1580" y="883"/>
              </a:cxn>
              <a:cxn ang="0">
                <a:pos x="1719" y="1109"/>
              </a:cxn>
              <a:cxn ang="0">
                <a:pos x="1971" y="1142"/>
              </a:cxn>
              <a:cxn ang="0">
                <a:pos x="2214" y="1214"/>
              </a:cxn>
              <a:cxn ang="0">
                <a:pos x="2534" y="1232"/>
              </a:cxn>
              <a:cxn ang="0">
                <a:pos x="2780" y="1469"/>
              </a:cxn>
              <a:cxn ang="0">
                <a:pos x="2895" y="1440"/>
              </a:cxn>
              <a:cxn ang="0">
                <a:pos x="2988" y="1573"/>
              </a:cxn>
              <a:cxn ang="0">
                <a:pos x="3308" y="1399"/>
              </a:cxn>
              <a:cxn ang="0">
                <a:pos x="3473" y="1406"/>
              </a:cxn>
              <a:cxn ang="0">
                <a:pos x="3690" y="1460"/>
              </a:cxn>
              <a:cxn ang="0">
                <a:pos x="3886" y="1518"/>
              </a:cxn>
              <a:cxn ang="0">
                <a:pos x="4132" y="1327"/>
              </a:cxn>
              <a:cxn ang="0">
                <a:pos x="4360" y="1486"/>
              </a:cxn>
              <a:cxn ang="0">
                <a:pos x="4314" y="1686"/>
              </a:cxn>
              <a:cxn ang="0">
                <a:pos x="4365" y="1994"/>
              </a:cxn>
              <a:cxn ang="0">
                <a:pos x="4231" y="2372"/>
              </a:cxn>
              <a:cxn ang="0">
                <a:pos x="4021" y="2618"/>
              </a:cxn>
              <a:cxn ang="0">
                <a:pos x="3865" y="2703"/>
              </a:cxn>
              <a:cxn ang="0">
                <a:pos x="3639" y="2737"/>
              </a:cxn>
              <a:cxn ang="0">
                <a:pos x="3276" y="2881"/>
              </a:cxn>
              <a:cxn ang="0">
                <a:pos x="2990" y="2843"/>
              </a:cxn>
              <a:cxn ang="0">
                <a:pos x="2816" y="2743"/>
              </a:cxn>
              <a:cxn ang="0">
                <a:pos x="2723" y="2856"/>
              </a:cxn>
              <a:cxn ang="0">
                <a:pos x="2428" y="2830"/>
              </a:cxn>
              <a:cxn ang="0">
                <a:pos x="2314" y="2908"/>
              </a:cxn>
              <a:cxn ang="0">
                <a:pos x="2210" y="2775"/>
              </a:cxn>
              <a:cxn ang="0">
                <a:pos x="2024" y="2705"/>
              </a:cxn>
              <a:cxn ang="0">
                <a:pos x="1792" y="2658"/>
              </a:cxn>
              <a:cxn ang="0">
                <a:pos x="1586" y="2679"/>
              </a:cxn>
              <a:cxn ang="0">
                <a:pos x="1483" y="2728"/>
              </a:cxn>
              <a:cxn ang="0">
                <a:pos x="1290" y="2680"/>
              </a:cxn>
              <a:cxn ang="0">
                <a:pos x="1282" y="2522"/>
              </a:cxn>
              <a:cxn ang="0">
                <a:pos x="1234" y="2315"/>
              </a:cxn>
              <a:cxn ang="0">
                <a:pos x="1219" y="2114"/>
              </a:cxn>
              <a:cxn ang="0">
                <a:pos x="1104" y="1973"/>
              </a:cxn>
              <a:cxn ang="0">
                <a:pos x="982" y="1892"/>
              </a:cxn>
              <a:cxn ang="0">
                <a:pos x="808" y="1793"/>
              </a:cxn>
              <a:cxn ang="0">
                <a:pos x="621" y="1690"/>
              </a:cxn>
              <a:cxn ang="0">
                <a:pos x="558" y="1457"/>
              </a:cxn>
              <a:cxn ang="0">
                <a:pos x="420" y="1451"/>
              </a:cxn>
              <a:cxn ang="0">
                <a:pos x="341" y="1364"/>
              </a:cxn>
              <a:cxn ang="0">
                <a:pos x="301" y="1211"/>
              </a:cxn>
              <a:cxn ang="0">
                <a:pos x="46" y="1091"/>
              </a:cxn>
              <a:cxn ang="0">
                <a:pos x="7" y="987"/>
              </a:cxn>
            </a:cxnLst>
            <a:rect l="0" t="0" r="r" b="b"/>
            <a:pathLst>
              <a:path w="4392" h="2987">
                <a:moveTo>
                  <a:pt x="162" y="842"/>
                </a:moveTo>
                <a:cubicBezTo>
                  <a:pt x="189" y="797"/>
                  <a:pt x="217" y="774"/>
                  <a:pt x="210" y="725"/>
                </a:cubicBezTo>
                <a:cubicBezTo>
                  <a:pt x="224" y="679"/>
                  <a:pt x="213" y="726"/>
                  <a:pt x="212" y="669"/>
                </a:cubicBezTo>
                <a:cubicBezTo>
                  <a:pt x="211" y="629"/>
                  <a:pt x="213" y="609"/>
                  <a:pt x="208" y="571"/>
                </a:cubicBezTo>
                <a:cubicBezTo>
                  <a:pt x="253" y="521"/>
                  <a:pt x="277" y="498"/>
                  <a:pt x="336" y="475"/>
                </a:cubicBezTo>
                <a:cubicBezTo>
                  <a:pt x="347" y="448"/>
                  <a:pt x="356" y="385"/>
                  <a:pt x="346" y="358"/>
                </a:cubicBezTo>
                <a:cubicBezTo>
                  <a:pt x="342" y="348"/>
                  <a:pt x="295" y="302"/>
                  <a:pt x="293" y="301"/>
                </a:cubicBezTo>
                <a:cubicBezTo>
                  <a:pt x="259" y="268"/>
                  <a:pt x="223" y="238"/>
                  <a:pt x="195" y="200"/>
                </a:cubicBezTo>
                <a:cubicBezTo>
                  <a:pt x="188" y="156"/>
                  <a:pt x="181" y="148"/>
                  <a:pt x="253" y="109"/>
                </a:cubicBezTo>
                <a:cubicBezTo>
                  <a:pt x="264" y="102"/>
                  <a:pt x="276" y="119"/>
                  <a:pt x="288" y="125"/>
                </a:cubicBezTo>
                <a:cubicBezTo>
                  <a:pt x="304" y="123"/>
                  <a:pt x="319" y="113"/>
                  <a:pt x="336" y="112"/>
                </a:cubicBezTo>
                <a:cubicBezTo>
                  <a:pt x="339" y="113"/>
                  <a:pt x="378" y="127"/>
                  <a:pt x="381" y="127"/>
                </a:cubicBezTo>
                <a:cubicBezTo>
                  <a:pt x="397" y="132"/>
                  <a:pt x="428" y="142"/>
                  <a:pt x="428" y="142"/>
                </a:cubicBezTo>
                <a:cubicBezTo>
                  <a:pt x="475" y="110"/>
                  <a:pt x="455" y="124"/>
                  <a:pt x="487" y="100"/>
                </a:cubicBezTo>
                <a:cubicBezTo>
                  <a:pt x="495" y="77"/>
                  <a:pt x="510" y="31"/>
                  <a:pt x="510" y="31"/>
                </a:cubicBezTo>
                <a:cubicBezTo>
                  <a:pt x="554" y="0"/>
                  <a:pt x="580" y="53"/>
                  <a:pt x="625" y="68"/>
                </a:cubicBezTo>
                <a:cubicBezTo>
                  <a:pt x="632" y="67"/>
                  <a:pt x="640" y="67"/>
                  <a:pt x="647" y="65"/>
                </a:cubicBezTo>
                <a:cubicBezTo>
                  <a:pt x="655" y="61"/>
                  <a:pt x="659" y="46"/>
                  <a:pt x="667" y="50"/>
                </a:cubicBezTo>
                <a:cubicBezTo>
                  <a:pt x="674" y="54"/>
                  <a:pt x="709" y="102"/>
                  <a:pt x="721" y="119"/>
                </a:cubicBezTo>
                <a:cubicBezTo>
                  <a:pt x="792" y="158"/>
                  <a:pt x="758" y="130"/>
                  <a:pt x="813" y="149"/>
                </a:cubicBezTo>
                <a:cubicBezTo>
                  <a:pt x="824" y="158"/>
                  <a:pt x="868" y="192"/>
                  <a:pt x="879" y="216"/>
                </a:cubicBezTo>
                <a:cubicBezTo>
                  <a:pt x="881" y="223"/>
                  <a:pt x="882" y="230"/>
                  <a:pt x="883" y="237"/>
                </a:cubicBezTo>
                <a:cubicBezTo>
                  <a:pt x="884" y="244"/>
                  <a:pt x="883" y="252"/>
                  <a:pt x="885" y="259"/>
                </a:cubicBezTo>
                <a:cubicBezTo>
                  <a:pt x="897" y="287"/>
                  <a:pt x="924" y="313"/>
                  <a:pt x="942" y="338"/>
                </a:cubicBezTo>
                <a:cubicBezTo>
                  <a:pt x="934" y="364"/>
                  <a:pt x="926" y="380"/>
                  <a:pt x="930" y="406"/>
                </a:cubicBezTo>
                <a:cubicBezTo>
                  <a:pt x="909" y="475"/>
                  <a:pt x="913" y="489"/>
                  <a:pt x="962" y="544"/>
                </a:cubicBezTo>
                <a:cubicBezTo>
                  <a:pt x="946" y="593"/>
                  <a:pt x="986" y="597"/>
                  <a:pt x="1029" y="621"/>
                </a:cubicBezTo>
                <a:cubicBezTo>
                  <a:pt x="1095" y="641"/>
                  <a:pt x="1012" y="620"/>
                  <a:pt x="1074" y="626"/>
                </a:cubicBezTo>
                <a:cubicBezTo>
                  <a:pt x="1096" y="628"/>
                  <a:pt x="1122" y="641"/>
                  <a:pt x="1143" y="648"/>
                </a:cubicBezTo>
                <a:cubicBezTo>
                  <a:pt x="1209" y="711"/>
                  <a:pt x="1169" y="699"/>
                  <a:pt x="1252" y="747"/>
                </a:cubicBezTo>
                <a:cubicBezTo>
                  <a:pt x="1325" y="750"/>
                  <a:pt x="1234" y="749"/>
                  <a:pt x="1305" y="738"/>
                </a:cubicBezTo>
                <a:cubicBezTo>
                  <a:pt x="1357" y="731"/>
                  <a:pt x="1416" y="785"/>
                  <a:pt x="1447" y="805"/>
                </a:cubicBezTo>
                <a:cubicBezTo>
                  <a:pt x="1512" y="808"/>
                  <a:pt x="1524" y="835"/>
                  <a:pt x="1580" y="883"/>
                </a:cubicBezTo>
                <a:cubicBezTo>
                  <a:pt x="1611" y="923"/>
                  <a:pt x="1642" y="964"/>
                  <a:pt x="1670" y="1007"/>
                </a:cubicBezTo>
                <a:cubicBezTo>
                  <a:pt x="1675" y="1034"/>
                  <a:pt x="1676" y="1046"/>
                  <a:pt x="1691" y="1069"/>
                </a:cubicBezTo>
                <a:cubicBezTo>
                  <a:pt x="1700" y="1082"/>
                  <a:pt x="1719" y="1109"/>
                  <a:pt x="1719" y="1109"/>
                </a:cubicBezTo>
                <a:cubicBezTo>
                  <a:pt x="1750" y="1128"/>
                  <a:pt x="1778" y="1150"/>
                  <a:pt x="1811" y="1167"/>
                </a:cubicBezTo>
                <a:cubicBezTo>
                  <a:pt x="1842" y="1183"/>
                  <a:pt x="1875" y="1150"/>
                  <a:pt x="1908" y="1163"/>
                </a:cubicBezTo>
                <a:cubicBezTo>
                  <a:pt x="1931" y="1147"/>
                  <a:pt x="1945" y="1145"/>
                  <a:pt x="1971" y="1142"/>
                </a:cubicBezTo>
                <a:cubicBezTo>
                  <a:pt x="2032" y="1097"/>
                  <a:pt x="2085" y="1163"/>
                  <a:pt x="2140" y="1199"/>
                </a:cubicBezTo>
                <a:cubicBezTo>
                  <a:pt x="2149" y="1199"/>
                  <a:pt x="2158" y="1199"/>
                  <a:pt x="2167" y="1200"/>
                </a:cubicBezTo>
                <a:cubicBezTo>
                  <a:pt x="2183" y="1203"/>
                  <a:pt x="2214" y="1214"/>
                  <a:pt x="2214" y="1214"/>
                </a:cubicBezTo>
                <a:cubicBezTo>
                  <a:pt x="2248" y="1209"/>
                  <a:pt x="2284" y="1191"/>
                  <a:pt x="2321" y="1199"/>
                </a:cubicBezTo>
                <a:cubicBezTo>
                  <a:pt x="2359" y="1207"/>
                  <a:pt x="2397" y="1229"/>
                  <a:pt x="2436" y="1235"/>
                </a:cubicBezTo>
                <a:cubicBezTo>
                  <a:pt x="2469" y="1240"/>
                  <a:pt x="2501" y="1230"/>
                  <a:pt x="2534" y="1232"/>
                </a:cubicBezTo>
                <a:cubicBezTo>
                  <a:pt x="2584" y="1289"/>
                  <a:pt x="2634" y="1350"/>
                  <a:pt x="2677" y="1412"/>
                </a:cubicBezTo>
                <a:cubicBezTo>
                  <a:pt x="2704" y="1428"/>
                  <a:pt x="2729" y="1445"/>
                  <a:pt x="2756" y="1460"/>
                </a:cubicBezTo>
                <a:cubicBezTo>
                  <a:pt x="2763" y="1464"/>
                  <a:pt x="2771" y="1470"/>
                  <a:pt x="2780" y="1469"/>
                </a:cubicBezTo>
                <a:cubicBezTo>
                  <a:pt x="2788" y="1468"/>
                  <a:pt x="2792" y="1458"/>
                  <a:pt x="2799" y="1454"/>
                </a:cubicBezTo>
                <a:cubicBezTo>
                  <a:pt x="2806" y="1452"/>
                  <a:pt x="2815" y="1453"/>
                  <a:pt x="2821" y="1451"/>
                </a:cubicBezTo>
                <a:cubicBezTo>
                  <a:pt x="2886" y="1430"/>
                  <a:pt x="2853" y="1425"/>
                  <a:pt x="2895" y="1440"/>
                </a:cubicBezTo>
                <a:cubicBezTo>
                  <a:pt x="2936" y="1433"/>
                  <a:pt x="2935" y="1428"/>
                  <a:pt x="2974" y="1488"/>
                </a:cubicBezTo>
                <a:cubicBezTo>
                  <a:pt x="2979" y="1495"/>
                  <a:pt x="2968" y="1503"/>
                  <a:pt x="2967" y="1511"/>
                </a:cubicBezTo>
                <a:cubicBezTo>
                  <a:pt x="2965" y="1534"/>
                  <a:pt x="2975" y="1556"/>
                  <a:pt x="2988" y="1573"/>
                </a:cubicBezTo>
                <a:cubicBezTo>
                  <a:pt x="3034" y="1556"/>
                  <a:pt x="3082" y="1544"/>
                  <a:pt x="3130" y="1535"/>
                </a:cubicBezTo>
                <a:cubicBezTo>
                  <a:pt x="3152" y="1520"/>
                  <a:pt x="3164" y="1508"/>
                  <a:pt x="3192" y="1504"/>
                </a:cubicBezTo>
                <a:cubicBezTo>
                  <a:pt x="3227" y="1477"/>
                  <a:pt x="3262" y="1411"/>
                  <a:pt x="3308" y="1399"/>
                </a:cubicBezTo>
                <a:cubicBezTo>
                  <a:pt x="3339" y="1390"/>
                  <a:pt x="3376" y="1413"/>
                  <a:pt x="3404" y="1422"/>
                </a:cubicBezTo>
                <a:cubicBezTo>
                  <a:pt x="3420" y="1419"/>
                  <a:pt x="3438" y="1424"/>
                  <a:pt x="3453" y="1420"/>
                </a:cubicBezTo>
                <a:cubicBezTo>
                  <a:pt x="3461" y="1418"/>
                  <a:pt x="3466" y="1409"/>
                  <a:pt x="3473" y="1406"/>
                </a:cubicBezTo>
                <a:cubicBezTo>
                  <a:pt x="3509" y="1389"/>
                  <a:pt x="3532" y="1386"/>
                  <a:pt x="3568" y="1380"/>
                </a:cubicBezTo>
                <a:cubicBezTo>
                  <a:pt x="3590" y="1377"/>
                  <a:pt x="3636" y="1392"/>
                  <a:pt x="3636" y="1392"/>
                </a:cubicBezTo>
                <a:cubicBezTo>
                  <a:pt x="3656" y="1414"/>
                  <a:pt x="3673" y="1436"/>
                  <a:pt x="3690" y="1460"/>
                </a:cubicBezTo>
                <a:cubicBezTo>
                  <a:pt x="3696" y="1511"/>
                  <a:pt x="3699" y="1522"/>
                  <a:pt x="3728" y="1565"/>
                </a:cubicBezTo>
                <a:cubicBezTo>
                  <a:pt x="3764" y="1576"/>
                  <a:pt x="3785" y="1562"/>
                  <a:pt x="3820" y="1555"/>
                </a:cubicBezTo>
                <a:cubicBezTo>
                  <a:pt x="3842" y="1541"/>
                  <a:pt x="3864" y="1533"/>
                  <a:pt x="3886" y="1518"/>
                </a:cubicBezTo>
                <a:cubicBezTo>
                  <a:pt x="3914" y="1490"/>
                  <a:pt x="3941" y="1463"/>
                  <a:pt x="3973" y="1439"/>
                </a:cubicBezTo>
                <a:cubicBezTo>
                  <a:pt x="3986" y="1430"/>
                  <a:pt x="4013" y="1411"/>
                  <a:pt x="4013" y="1411"/>
                </a:cubicBezTo>
                <a:cubicBezTo>
                  <a:pt x="4054" y="1365"/>
                  <a:pt x="4072" y="1334"/>
                  <a:pt x="4132" y="1327"/>
                </a:cubicBezTo>
                <a:cubicBezTo>
                  <a:pt x="4162" y="1304"/>
                  <a:pt x="4214" y="1375"/>
                  <a:pt x="4253" y="1371"/>
                </a:cubicBezTo>
                <a:cubicBezTo>
                  <a:pt x="4283" y="1349"/>
                  <a:pt x="4318" y="1413"/>
                  <a:pt x="4353" y="1425"/>
                </a:cubicBezTo>
                <a:cubicBezTo>
                  <a:pt x="4387" y="1445"/>
                  <a:pt x="4343" y="1457"/>
                  <a:pt x="4360" y="1486"/>
                </a:cubicBezTo>
                <a:cubicBezTo>
                  <a:pt x="4341" y="1541"/>
                  <a:pt x="4390" y="1503"/>
                  <a:pt x="4391" y="1556"/>
                </a:cubicBezTo>
                <a:cubicBezTo>
                  <a:pt x="4392" y="1581"/>
                  <a:pt x="4368" y="1678"/>
                  <a:pt x="4368" y="1678"/>
                </a:cubicBezTo>
                <a:cubicBezTo>
                  <a:pt x="4358" y="1712"/>
                  <a:pt x="4322" y="1651"/>
                  <a:pt x="4314" y="1686"/>
                </a:cubicBezTo>
                <a:cubicBezTo>
                  <a:pt x="4306" y="1721"/>
                  <a:pt x="4314" y="1850"/>
                  <a:pt x="4317" y="1891"/>
                </a:cubicBezTo>
                <a:cubicBezTo>
                  <a:pt x="4315" y="1912"/>
                  <a:pt x="4323" y="1917"/>
                  <a:pt x="4335" y="1933"/>
                </a:cubicBezTo>
                <a:cubicBezTo>
                  <a:pt x="4338" y="1960"/>
                  <a:pt x="4349" y="1972"/>
                  <a:pt x="4365" y="1994"/>
                </a:cubicBezTo>
                <a:cubicBezTo>
                  <a:pt x="4370" y="2022"/>
                  <a:pt x="4383" y="2046"/>
                  <a:pt x="4383" y="2074"/>
                </a:cubicBezTo>
                <a:cubicBezTo>
                  <a:pt x="4385" y="2133"/>
                  <a:pt x="4363" y="2175"/>
                  <a:pt x="4346" y="2228"/>
                </a:cubicBezTo>
                <a:cubicBezTo>
                  <a:pt x="4297" y="2282"/>
                  <a:pt x="4266" y="2302"/>
                  <a:pt x="4231" y="2372"/>
                </a:cubicBezTo>
                <a:cubicBezTo>
                  <a:pt x="4213" y="2408"/>
                  <a:pt x="4203" y="2432"/>
                  <a:pt x="4223" y="2462"/>
                </a:cubicBezTo>
                <a:cubicBezTo>
                  <a:pt x="4218" y="2552"/>
                  <a:pt x="4161" y="2540"/>
                  <a:pt x="4107" y="2567"/>
                </a:cubicBezTo>
                <a:cubicBezTo>
                  <a:pt x="4077" y="2583"/>
                  <a:pt x="4049" y="2599"/>
                  <a:pt x="4021" y="2618"/>
                </a:cubicBezTo>
                <a:cubicBezTo>
                  <a:pt x="4006" y="2629"/>
                  <a:pt x="3985" y="2628"/>
                  <a:pt x="3970" y="2638"/>
                </a:cubicBezTo>
                <a:cubicBezTo>
                  <a:pt x="3897" y="2688"/>
                  <a:pt x="4009" y="2613"/>
                  <a:pt x="3924" y="2661"/>
                </a:cubicBezTo>
                <a:cubicBezTo>
                  <a:pt x="3903" y="2673"/>
                  <a:pt x="3888" y="2700"/>
                  <a:pt x="3865" y="2703"/>
                </a:cubicBezTo>
                <a:cubicBezTo>
                  <a:pt x="3848" y="2706"/>
                  <a:pt x="3803" y="2682"/>
                  <a:pt x="3789" y="2676"/>
                </a:cubicBezTo>
                <a:cubicBezTo>
                  <a:pt x="3766" y="2679"/>
                  <a:pt x="3741" y="2681"/>
                  <a:pt x="3720" y="2692"/>
                </a:cubicBezTo>
                <a:cubicBezTo>
                  <a:pt x="3689" y="2709"/>
                  <a:pt x="3674" y="2733"/>
                  <a:pt x="3639" y="2737"/>
                </a:cubicBezTo>
                <a:cubicBezTo>
                  <a:pt x="3587" y="2776"/>
                  <a:pt x="3517" y="2739"/>
                  <a:pt x="3465" y="2715"/>
                </a:cubicBezTo>
                <a:cubicBezTo>
                  <a:pt x="3430" y="2719"/>
                  <a:pt x="3431" y="2702"/>
                  <a:pt x="3401" y="2725"/>
                </a:cubicBezTo>
                <a:cubicBezTo>
                  <a:pt x="3362" y="2786"/>
                  <a:pt x="3332" y="2836"/>
                  <a:pt x="3276" y="2881"/>
                </a:cubicBezTo>
                <a:cubicBezTo>
                  <a:pt x="3269" y="2905"/>
                  <a:pt x="3261" y="2927"/>
                  <a:pt x="3254" y="2951"/>
                </a:cubicBezTo>
                <a:cubicBezTo>
                  <a:pt x="3201" y="2987"/>
                  <a:pt x="3102" y="2926"/>
                  <a:pt x="3054" y="2898"/>
                </a:cubicBezTo>
                <a:cubicBezTo>
                  <a:pt x="3033" y="2880"/>
                  <a:pt x="3009" y="2864"/>
                  <a:pt x="2990" y="2843"/>
                </a:cubicBezTo>
                <a:cubicBezTo>
                  <a:pt x="2986" y="2837"/>
                  <a:pt x="2989" y="2827"/>
                  <a:pt x="2987" y="2821"/>
                </a:cubicBezTo>
                <a:cubicBezTo>
                  <a:pt x="2975" y="2793"/>
                  <a:pt x="2949" y="2767"/>
                  <a:pt x="2931" y="2742"/>
                </a:cubicBezTo>
                <a:cubicBezTo>
                  <a:pt x="2895" y="2730"/>
                  <a:pt x="2852" y="2737"/>
                  <a:pt x="2816" y="2743"/>
                </a:cubicBezTo>
                <a:cubicBezTo>
                  <a:pt x="2801" y="2767"/>
                  <a:pt x="2786" y="2791"/>
                  <a:pt x="2772" y="2816"/>
                </a:cubicBezTo>
                <a:cubicBezTo>
                  <a:pt x="2768" y="2823"/>
                  <a:pt x="2769" y="2832"/>
                  <a:pt x="2764" y="2838"/>
                </a:cubicBezTo>
                <a:cubicBezTo>
                  <a:pt x="2750" y="2858"/>
                  <a:pt x="2743" y="2851"/>
                  <a:pt x="2723" y="2856"/>
                </a:cubicBezTo>
                <a:cubicBezTo>
                  <a:pt x="2685" y="2867"/>
                  <a:pt x="2646" y="2880"/>
                  <a:pt x="2606" y="2885"/>
                </a:cubicBezTo>
                <a:cubicBezTo>
                  <a:pt x="2581" y="2904"/>
                  <a:pt x="2553" y="2921"/>
                  <a:pt x="2528" y="2941"/>
                </a:cubicBezTo>
                <a:cubicBezTo>
                  <a:pt x="2493" y="2903"/>
                  <a:pt x="2465" y="2866"/>
                  <a:pt x="2428" y="2830"/>
                </a:cubicBezTo>
                <a:cubicBezTo>
                  <a:pt x="2385" y="2836"/>
                  <a:pt x="2423" y="2823"/>
                  <a:pt x="2399" y="2856"/>
                </a:cubicBezTo>
                <a:cubicBezTo>
                  <a:pt x="2385" y="2875"/>
                  <a:pt x="2352" y="2880"/>
                  <a:pt x="2333" y="2894"/>
                </a:cubicBezTo>
                <a:cubicBezTo>
                  <a:pt x="2327" y="2899"/>
                  <a:pt x="2322" y="2907"/>
                  <a:pt x="2314" y="2908"/>
                </a:cubicBezTo>
                <a:cubicBezTo>
                  <a:pt x="2305" y="2909"/>
                  <a:pt x="2299" y="2903"/>
                  <a:pt x="2290" y="2901"/>
                </a:cubicBezTo>
                <a:cubicBezTo>
                  <a:pt x="2281" y="2892"/>
                  <a:pt x="2246" y="2862"/>
                  <a:pt x="2238" y="2842"/>
                </a:cubicBezTo>
                <a:cubicBezTo>
                  <a:pt x="2227" y="2818"/>
                  <a:pt x="2226" y="2798"/>
                  <a:pt x="2210" y="2775"/>
                </a:cubicBezTo>
                <a:cubicBezTo>
                  <a:pt x="2196" y="2771"/>
                  <a:pt x="2175" y="2762"/>
                  <a:pt x="2160" y="2766"/>
                </a:cubicBezTo>
                <a:cubicBezTo>
                  <a:pt x="2124" y="2776"/>
                  <a:pt x="2146" y="2802"/>
                  <a:pt x="2097" y="2787"/>
                </a:cubicBezTo>
                <a:cubicBezTo>
                  <a:pt x="2070" y="2760"/>
                  <a:pt x="2046" y="2735"/>
                  <a:pt x="2024" y="2705"/>
                </a:cubicBezTo>
                <a:cubicBezTo>
                  <a:pt x="2004" y="2693"/>
                  <a:pt x="1985" y="2678"/>
                  <a:pt x="1964" y="2670"/>
                </a:cubicBezTo>
                <a:cubicBezTo>
                  <a:pt x="1946" y="2663"/>
                  <a:pt x="1914" y="2685"/>
                  <a:pt x="1895" y="2686"/>
                </a:cubicBezTo>
                <a:cubicBezTo>
                  <a:pt x="1858" y="2688"/>
                  <a:pt x="1825" y="2672"/>
                  <a:pt x="1792" y="2658"/>
                </a:cubicBezTo>
                <a:cubicBezTo>
                  <a:pt x="1758" y="2684"/>
                  <a:pt x="1789" y="2668"/>
                  <a:pt x="1749" y="2665"/>
                </a:cubicBezTo>
                <a:cubicBezTo>
                  <a:pt x="1687" y="2660"/>
                  <a:pt x="1714" y="2666"/>
                  <a:pt x="1637" y="2621"/>
                </a:cubicBezTo>
                <a:cubicBezTo>
                  <a:pt x="1620" y="2641"/>
                  <a:pt x="1605" y="2662"/>
                  <a:pt x="1586" y="2679"/>
                </a:cubicBezTo>
                <a:cubicBezTo>
                  <a:pt x="1574" y="2690"/>
                  <a:pt x="1546" y="2707"/>
                  <a:pt x="1546" y="2707"/>
                </a:cubicBezTo>
                <a:cubicBezTo>
                  <a:pt x="1541" y="2722"/>
                  <a:pt x="1535" y="2757"/>
                  <a:pt x="1510" y="2756"/>
                </a:cubicBezTo>
                <a:cubicBezTo>
                  <a:pt x="1497" y="2755"/>
                  <a:pt x="1492" y="2738"/>
                  <a:pt x="1483" y="2728"/>
                </a:cubicBezTo>
                <a:cubicBezTo>
                  <a:pt x="1470" y="2712"/>
                  <a:pt x="1444" y="2679"/>
                  <a:pt x="1444" y="2679"/>
                </a:cubicBezTo>
                <a:cubicBezTo>
                  <a:pt x="1412" y="2669"/>
                  <a:pt x="1388" y="2677"/>
                  <a:pt x="1355" y="2681"/>
                </a:cubicBezTo>
                <a:cubicBezTo>
                  <a:pt x="1325" y="2703"/>
                  <a:pt x="1323" y="2692"/>
                  <a:pt x="1290" y="2680"/>
                </a:cubicBezTo>
                <a:cubicBezTo>
                  <a:pt x="1289" y="2678"/>
                  <a:pt x="1262" y="2644"/>
                  <a:pt x="1262" y="2641"/>
                </a:cubicBezTo>
                <a:cubicBezTo>
                  <a:pt x="1261" y="2632"/>
                  <a:pt x="1268" y="2626"/>
                  <a:pt x="1269" y="2618"/>
                </a:cubicBezTo>
                <a:cubicBezTo>
                  <a:pt x="1275" y="2584"/>
                  <a:pt x="1287" y="2555"/>
                  <a:pt x="1282" y="2522"/>
                </a:cubicBezTo>
                <a:cubicBezTo>
                  <a:pt x="1294" y="2483"/>
                  <a:pt x="1309" y="2462"/>
                  <a:pt x="1284" y="2429"/>
                </a:cubicBezTo>
                <a:cubicBezTo>
                  <a:pt x="1216" y="2425"/>
                  <a:pt x="1242" y="2439"/>
                  <a:pt x="1202" y="2397"/>
                </a:cubicBezTo>
                <a:cubicBezTo>
                  <a:pt x="1195" y="2348"/>
                  <a:pt x="1197" y="2395"/>
                  <a:pt x="1234" y="2315"/>
                </a:cubicBezTo>
                <a:cubicBezTo>
                  <a:pt x="1244" y="2293"/>
                  <a:pt x="1249" y="2269"/>
                  <a:pt x="1256" y="2246"/>
                </a:cubicBezTo>
                <a:cubicBezTo>
                  <a:pt x="1261" y="2231"/>
                  <a:pt x="1277" y="2215"/>
                  <a:pt x="1271" y="2199"/>
                </a:cubicBezTo>
                <a:cubicBezTo>
                  <a:pt x="1259" y="2167"/>
                  <a:pt x="1239" y="2141"/>
                  <a:pt x="1219" y="2114"/>
                </a:cubicBezTo>
                <a:cubicBezTo>
                  <a:pt x="1214" y="2075"/>
                  <a:pt x="1179" y="2070"/>
                  <a:pt x="1145" y="2060"/>
                </a:cubicBezTo>
                <a:cubicBezTo>
                  <a:pt x="1094" y="2066"/>
                  <a:pt x="1119" y="2042"/>
                  <a:pt x="1121" y="2014"/>
                </a:cubicBezTo>
                <a:cubicBezTo>
                  <a:pt x="1123" y="1993"/>
                  <a:pt x="1115" y="1989"/>
                  <a:pt x="1104" y="1973"/>
                </a:cubicBezTo>
                <a:cubicBezTo>
                  <a:pt x="1075" y="1963"/>
                  <a:pt x="1061" y="1963"/>
                  <a:pt x="1044" y="1937"/>
                </a:cubicBezTo>
                <a:cubicBezTo>
                  <a:pt x="1044" y="1923"/>
                  <a:pt x="1052" y="1900"/>
                  <a:pt x="1032" y="1890"/>
                </a:cubicBezTo>
                <a:cubicBezTo>
                  <a:pt x="1017" y="1883"/>
                  <a:pt x="998" y="1895"/>
                  <a:pt x="982" y="1892"/>
                </a:cubicBezTo>
                <a:cubicBezTo>
                  <a:pt x="931" y="1883"/>
                  <a:pt x="916" y="1875"/>
                  <a:pt x="865" y="1845"/>
                </a:cubicBezTo>
                <a:cubicBezTo>
                  <a:pt x="855" y="1841"/>
                  <a:pt x="844" y="1840"/>
                  <a:pt x="835" y="1833"/>
                </a:cubicBezTo>
                <a:cubicBezTo>
                  <a:pt x="824" y="1822"/>
                  <a:pt x="819" y="1804"/>
                  <a:pt x="808" y="1793"/>
                </a:cubicBezTo>
                <a:cubicBezTo>
                  <a:pt x="790" y="1777"/>
                  <a:pt x="774" y="1761"/>
                  <a:pt x="756" y="1746"/>
                </a:cubicBezTo>
                <a:cubicBezTo>
                  <a:pt x="773" y="1691"/>
                  <a:pt x="781" y="1712"/>
                  <a:pt x="757" y="1680"/>
                </a:cubicBezTo>
                <a:cubicBezTo>
                  <a:pt x="751" y="1628"/>
                  <a:pt x="610" y="1752"/>
                  <a:pt x="621" y="1690"/>
                </a:cubicBezTo>
                <a:cubicBezTo>
                  <a:pt x="631" y="1638"/>
                  <a:pt x="652" y="1635"/>
                  <a:pt x="621" y="1606"/>
                </a:cubicBezTo>
                <a:cubicBezTo>
                  <a:pt x="602" y="1576"/>
                  <a:pt x="640" y="1466"/>
                  <a:pt x="607" y="1456"/>
                </a:cubicBezTo>
                <a:cubicBezTo>
                  <a:pt x="591" y="1457"/>
                  <a:pt x="574" y="1451"/>
                  <a:pt x="558" y="1457"/>
                </a:cubicBezTo>
                <a:cubicBezTo>
                  <a:pt x="548" y="1460"/>
                  <a:pt x="544" y="1475"/>
                  <a:pt x="534" y="1478"/>
                </a:cubicBezTo>
                <a:cubicBezTo>
                  <a:pt x="521" y="1482"/>
                  <a:pt x="478" y="1459"/>
                  <a:pt x="465" y="1455"/>
                </a:cubicBezTo>
                <a:cubicBezTo>
                  <a:pt x="401" y="1463"/>
                  <a:pt x="488" y="1456"/>
                  <a:pt x="420" y="1451"/>
                </a:cubicBezTo>
                <a:cubicBezTo>
                  <a:pt x="399" y="1449"/>
                  <a:pt x="370" y="1460"/>
                  <a:pt x="351" y="1467"/>
                </a:cubicBezTo>
                <a:cubicBezTo>
                  <a:pt x="345" y="1459"/>
                  <a:pt x="334" y="1452"/>
                  <a:pt x="331" y="1442"/>
                </a:cubicBezTo>
                <a:cubicBezTo>
                  <a:pt x="322" y="1417"/>
                  <a:pt x="345" y="1389"/>
                  <a:pt x="341" y="1364"/>
                </a:cubicBezTo>
                <a:cubicBezTo>
                  <a:pt x="336" y="1335"/>
                  <a:pt x="326" y="1299"/>
                  <a:pt x="311" y="1275"/>
                </a:cubicBezTo>
                <a:cubicBezTo>
                  <a:pt x="325" y="1234"/>
                  <a:pt x="319" y="1270"/>
                  <a:pt x="303" y="1233"/>
                </a:cubicBezTo>
                <a:cubicBezTo>
                  <a:pt x="301" y="1226"/>
                  <a:pt x="303" y="1218"/>
                  <a:pt x="301" y="1211"/>
                </a:cubicBezTo>
                <a:cubicBezTo>
                  <a:pt x="287" y="1180"/>
                  <a:pt x="255" y="1162"/>
                  <a:pt x="229" y="1139"/>
                </a:cubicBezTo>
                <a:cubicBezTo>
                  <a:pt x="144" y="1086"/>
                  <a:pt x="143" y="1067"/>
                  <a:pt x="66" y="1077"/>
                </a:cubicBezTo>
                <a:cubicBezTo>
                  <a:pt x="59" y="1082"/>
                  <a:pt x="55" y="1093"/>
                  <a:pt x="46" y="1091"/>
                </a:cubicBezTo>
                <a:cubicBezTo>
                  <a:pt x="39" y="1088"/>
                  <a:pt x="46" y="1076"/>
                  <a:pt x="42" y="1069"/>
                </a:cubicBezTo>
                <a:cubicBezTo>
                  <a:pt x="36" y="1057"/>
                  <a:pt x="12" y="1025"/>
                  <a:pt x="0" y="1010"/>
                </a:cubicBezTo>
                <a:cubicBezTo>
                  <a:pt x="3" y="1002"/>
                  <a:pt x="2" y="993"/>
                  <a:pt x="7" y="987"/>
                </a:cubicBezTo>
                <a:cubicBezTo>
                  <a:pt x="36" y="956"/>
                  <a:pt x="92" y="927"/>
                  <a:pt x="128" y="903"/>
                </a:cubicBezTo>
                <a:cubicBezTo>
                  <a:pt x="147" y="890"/>
                  <a:pt x="151" y="862"/>
                  <a:pt x="162" y="842"/>
                </a:cubicBezTo>
                <a:close/>
              </a:path>
            </a:pathLst>
          </a:custGeom>
          <a:solidFill>
            <a:srgbClr val="CCFF99"/>
          </a:solidFill>
          <a:ln w="38100" cap="flat" cmpd="sng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4" name="Freeform 4"/>
          <p:cNvSpPr>
            <a:spLocks/>
          </p:cNvSpPr>
          <p:nvPr/>
        </p:nvSpPr>
        <p:spPr bwMode="auto">
          <a:xfrm rot="2177044">
            <a:off x="1304925" y="2128838"/>
            <a:ext cx="939800" cy="3556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77" y="223"/>
              </a:cxn>
              <a:cxn ang="0">
                <a:pos x="185" y="215"/>
              </a:cxn>
              <a:cxn ang="0">
                <a:pos x="200" y="192"/>
              </a:cxn>
              <a:cxn ang="0">
                <a:pos x="269" y="176"/>
              </a:cxn>
              <a:cxn ang="0">
                <a:pos x="284" y="153"/>
              </a:cxn>
              <a:cxn ang="0">
                <a:pos x="300" y="107"/>
              </a:cxn>
              <a:cxn ang="0">
                <a:pos x="377" y="0"/>
              </a:cxn>
              <a:cxn ang="0">
                <a:pos x="469" y="61"/>
              </a:cxn>
              <a:cxn ang="0">
                <a:pos x="561" y="161"/>
              </a:cxn>
              <a:cxn ang="0">
                <a:pos x="592" y="200"/>
              </a:cxn>
            </a:cxnLst>
            <a:rect l="0" t="0" r="r" b="b"/>
            <a:pathLst>
              <a:path w="592" h="224">
                <a:moveTo>
                  <a:pt x="0" y="176"/>
                </a:moveTo>
                <a:cubicBezTo>
                  <a:pt x="45" y="192"/>
                  <a:pt x="47" y="191"/>
                  <a:pt x="77" y="223"/>
                </a:cubicBezTo>
                <a:cubicBezTo>
                  <a:pt x="113" y="220"/>
                  <a:pt x="150" y="224"/>
                  <a:pt x="185" y="215"/>
                </a:cubicBezTo>
                <a:cubicBezTo>
                  <a:pt x="194" y="213"/>
                  <a:pt x="192" y="196"/>
                  <a:pt x="200" y="192"/>
                </a:cubicBezTo>
                <a:cubicBezTo>
                  <a:pt x="221" y="181"/>
                  <a:pt x="247" y="184"/>
                  <a:pt x="269" y="176"/>
                </a:cubicBezTo>
                <a:cubicBezTo>
                  <a:pt x="274" y="168"/>
                  <a:pt x="280" y="161"/>
                  <a:pt x="284" y="153"/>
                </a:cubicBezTo>
                <a:cubicBezTo>
                  <a:pt x="291" y="138"/>
                  <a:pt x="300" y="107"/>
                  <a:pt x="300" y="107"/>
                </a:cubicBezTo>
                <a:cubicBezTo>
                  <a:pt x="276" y="39"/>
                  <a:pt x="333" y="29"/>
                  <a:pt x="377" y="0"/>
                </a:cubicBezTo>
                <a:cubicBezTo>
                  <a:pt x="437" y="13"/>
                  <a:pt x="429" y="24"/>
                  <a:pt x="469" y="61"/>
                </a:cubicBezTo>
                <a:cubicBezTo>
                  <a:pt x="485" y="113"/>
                  <a:pt x="508" y="143"/>
                  <a:pt x="561" y="161"/>
                </a:cubicBezTo>
                <a:cubicBezTo>
                  <a:pt x="567" y="177"/>
                  <a:pt x="571" y="200"/>
                  <a:pt x="592" y="20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5" name="Freeform 5"/>
          <p:cNvSpPr>
            <a:spLocks/>
          </p:cNvSpPr>
          <p:nvPr/>
        </p:nvSpPr>
        <p:spPr bwMode="auto">
          <a:xfrm rot="2177044">
            <a:off x="871538" y="3278188"/>
            <a:ext cx="755650" cy="293687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30" y="92"/>
              </a:cxn>
              <a:cxn ang="0">
                <a:pos x="46" y="77"/>
              </a:cxn>
              <a:cxn ang="0">
                <a:pos x="107" y="39"/>
              </a:cxn>
              <a:cxn ang="0">
                <a:pos x="153" y="46"/>
              </a:cxn>
              <a:cxn ang="0">
                <a:pos x="169" y="62"/>
              </a:cxn>
              <a:cxn ang="0">
                <a:pos x="238" y="100"/>
              </a:cxn>
              <a:cxn ang="0">
                <a:pos x="291" y="85"/>
              </a:cxn>
              <a:cxn ang="0">
                <a:pos x="307" y="69"/>
              </a:cxn>
              <a:cxn ang="0">
                <a:pos x="476" y="0"/>
              </a:cxn>
            </a:cxnLst>
            <a:rect l="0" t="0" r="r" b="b"/>
            <a:pathLst>
              <a:path w="476" h="185">
                <a:moveTo>
                  <a:pt x="0" y="185"/>
                </a:moveTo>
                <a:cubicBezTo>
                  <a:pt x="28" y="155"/>
                  <a:pt x="16" y="129"/>
                  <a:pt x="30" y="92"/>
                </a:cubicBezTo>
                <a:cubicBezTo>
                  <a:pt x="33" y="85"/>
                  <a:pt x="41" y="83"/>
                  <a:pt x="46" y="77"/>
                </a:cubicBezTo>
                <a:cubicBezTo>
                  <a:pt x="71" y="47"/>
                  <a:pt x="69" y="51"/>
                  <a:pt x="107" y="39"/>
                </a:cubicBezTo>
                <a:cubicBezTo>
                  <a:pt x="122" y="41"/>
                  <a:pt x="138" y="41"/>
                  <a:pt x="153" y="46"/>
                </a:cubicBezTo>
                <a:cubicBezTo>
                  <a:pt x="160" y="49"/>
                  <a:pt x="163" y="58"/>
                  <a:pt x="169" y="62"/>
                </a:cubicBezTo>
                <a:cubicBezTo>
                  <a:pt x="210" y="92"/>
                  <a:pt x="203" y="88"/>
                  <a:pt x="238" y="100"/>
                </a:cubicBezTo>
                <a:cubicBezTo>
                  <a:pt x="238" y="100"/>
                  <a:pt x="287" y="87"/>
                  <a:pt x="291" y="85"/>
                </a:cubicBezTo>
                <a:cubicBezTo>
                  <a:pt x="297" y="81"/>
                  <a:pt x="301" y="73"/>
                  <a:pt x="307" y="69"/>
                </a:cubicBezTo>
                <a:cubicBezTo>
                  <a:pt x="354" y="34"/>
                  <a:pt x="416" y="0"/>
                  <a:pt x="476" y="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6" name="Freeform 6"/>
          <p:cNvSpPr>
            <a:spLocks/>
          </p:cNvSpPr>
          <p:nvPr/>
        </p:nvSpPr>
        <p:spPr bwMode="auto">
          <a:xfrm>
            <a:off x="3681413" y="4121150"/>
            <a:ext cx="3916362" cy="1725613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72" y="101"/>
              </a:cxn>
              <a:cxn ang="0">
                <a:pos x="178" y="7"/>
              </a:cxn>
              <a:cxn ang="0">
                <a:pos x="228" y="5"/>
              </a:cxn>
              <a:cxn ang="0">
                <a:pos x="343" y="42"/>
              </a:cxn>
              <a:cxn ang="0">
                <a:pos x="389" y="57"/>
              </a:cxn>
              <a:cxn ang="0">
                <a:pos x="399" y="83"/>
              </a:cxn>
              <a:cxn ang="0">
                <a:pos x="439" y="132"/>
              </a:cxn>
              <a:cxn ang="0">
                <a:pos x="458" y="184"/>
              </a:cxn>
              <a:cxn ang="0">
                <a:pos x="460" y="233"/>
              </a:cxn>
              <a:cxn ang="0">
                <a:pos x="359" y="501"/>
              </a:cxn>
              <a:cxn ang="0">
                <a:pos x="485" y="537"/>
              </a:cxn>
              <a:cxn ang="0">
                <a:pos x="620" y="483"/>
              </a:cxn>
              <a:cxn ang="0">
                <a:pos x="693" y="423"/>
              </a:cxn>
              <a:cxn ang="0">
                <a:pos x="716" y="431"/>
              </a:cxn>
              <a:cxn ang="0">
                <a:pos x="793" y="467"/>
              </a:cxn>
              <a:cxn ang="0">
                <a:pos x="779" y="514"/>
              </a:cxn>
              <a:cxn ang="0">
                <a:pos x="771" y="537"/>
              </a:cxn>
              <a:cxn ang="0">
                <a:pos x="784" y="557"/>
              </a:cxn>
              <a:cxn ang="0">
                <a:pos x="903" y="539"/>
              </a:cxn>
              <a:cxn ang="0">
                <a:pos x="922" y="525"/>
              </a:cxn>
              <a:cxn ang="0">
                <a:pos x="943" y="549"/>
              </a:cxn>
              <a:cxn ang="0">
                <a:pos x="899" y="622"/>
              </a:cxn>
              <a:cxn ang="0">
                <a:pos x="929" y="634"/>
              </a:cxn>
              <a:cxn ang="0">
                <a:pos x="956" y="636"/>
              </a:cxn>
              <a:cxn ang="0">
                <a:pos x="948" y="658"/>
              </a:cxn>
              <a:cxn ang="0">
                <a:pos x="971" y="665"/>
              </a:cxn>
              <a:cxn ang="0">
                <a:pos x="991" y="652"/>
              </a:cxn>
              <a:cxn ang="0">
                <a:pos x="1039" y="639"/>
              </a:cxn>
              <a:cxn ang="0">
                <a:pos x="1106" y="612"/>
              </a:cxn>
              <a:cxn ang="0">
                <a:pos x="1179" y="618"/>
              </a:cxn>
              <a:cxn ang="0">
                <a:pos x="1280" y="597"/>
              </a:cxn>
              <a:cxn ang="0">
                <a:pos x="1341" y="564"/>
              </a:cxn>
              <a:cxn ang="0">
                <a:pos x="1393" y="584"/>
              </a:cxn>
              <a:cxn ang="0">
                <a:pos x="1415" y="582"/>
              </a:cxn>
              <a:cxn ang="0">
                <a:pos x="1438" y="589"/>
              </a:cxn>
              <a:cxn ang="0">
                <a:pos x="1503" y="551"/>
              </a:cxn>
              <a:cxn ang="0">
                <a:pos x="1557" y="543"/>
              </a:cxn>
              <a:cxn ang="0">
                <a:pos x="1600" y="575"/>
              </a:cxn>
              <a:cxn ang="0">
                <a:pos x="1620" y="561"/>
              </a:cxn>
              <a:cxn ang="0">
                <a:pos x="1650" y="573"/>
              </a:cxn>
              <a:cxn ang="0">
                <a:pos x="1716" y="573"/>
              </a:cxn>
              <a:cxn ang="0">
                <a:pos x="1722" y="616"/>
              </a:cxn>
              <a:cxn ang="0">
                <a:pos x="1819" y="744"/>
              </a:cxn>
              <a:cxn ang="0">
                <a:pos x="1891" y="788"/>
              </a:cxn>
              <a:cxn ang="0">
                <a:pos x="1920" y="828"/>
              </a:cxn>
              <a:cxn ang="0">
                <a:pos x="1929" y="854"/>
              </a:cxn>
              <a:cxn ang="0">
                <a:pos x="1957" y="894"/>
              </a:cxn>
              <a:cxn ang="0">
                <a:pos x="2041" y="936"/>
              </a:cxn>
              <a:cxn ang="0">
                <a:pos x="2083" y="930"/>
              </a:cxn>
              <a:cxn ang="0">
                <a:pos x="2171" y="889"/>
              </a:cxn>
              <a:cxn ang="0">
                <a:pos x="2222" y="897"/>
              </a:cxn>
              <a:cxn ang="0">
                <a:pos x="2282" y="979"/>
              </a:cxn>
              <a:cxn ang="0">
                <a:pos x="2390" y="1018"/>
              </a:cxn>
              <a:cxn ang="0">
                <a:pos x="2467" y="1087"/>
              </a:cxn>
            </a:cxnLst>
            <a:rect l="0" t="0" r="r" b="b"/>
            <a:pathLst>
              <a:path w="2467" h="1087">
                <a:moveTo>
                  <a:pt x="0" y="95"/>
                </a:moveTo>
                <a:cubicBezTo>
                  <a:pt x="31" y="83"/>
                  <a:pt x="41" y="89"/>
                  <a:pt x="72" y="101"/>
                </a:cubicBezTo>
                <a:cubicBezTo>
                  <a:pt x="126" y="91"/>
                  <a:pt x="136" y="44"/>
                  <a:pt x="178" y="7"/>
                </a:cubicBezTo>
                <a:cubicBezTo>
                  <a:pt x="185" y="0"/>
                  <a:pt x="221" y="6"/>
                  <a:pt x="228" y="5"/>
                </a:cubicBezTo>
                <a:cubicBezTo>
                  <a:pt x="287" y="2"/>
                  <a:pt x="275" y="2"/>
                  <a:pt x="343" y="42"/>
                </a:cubicBezTo>
                <a:cubicBezTo>
                  <a:pt x="359" y="47"/>
                  <a:pt x="378" y="46"/>
                  <a:pt x="389" y="57"/>
                </a:cubicBezTo>
                <a:cubicBezTo>
                  <a:pt x="396" y="63"/>
                  <a:pt x="395" y="75"/>
                  <a:pt x="399" y="83"/>
                </a:cubicBezTo>
                <a:cubicBezTo>
                  <a:pt x="408" y="99"/>
                  <a:pt x="428" y="120"/>
                  <a:pt x="439" y="132"/>
                </a:cubicBezTo>
                <a:cubicBezTo>
                  <a:pt x="486" y="147"/>
                  <a:pt x="462" y="150"/>
                  <a:pt x="458" y="184"/>
                </a:cubicBezTo>
                <a:cubicBezTo>
                  <a:pt x="456" y="200"/>
                  <a:pt x="461" y="216"/>
                  <a:pt x="460" y="233"/>
                </a:cubicBezTo>
                <a:cubicBezTo>
                  <a:pt x="390" y="318"/>
                  <a:pt x="317" y="390"/>
                  <a:pt x="359" y="501"/>
                </a:cubicBezTo>
                <a:cubicBezTo>
                  <a:pt x="434" y="548"/>
                  <a:pt x="422" y="560"/>
                  <a:pt x="485" y="537"/>
                </a:cubicBezTo>
                <a:cubicBezTo>
                  <a:pt x="543" y="471"/>
                  <a:pt x="542" y="452"/>
                  <a:pt x="620" y="483"/>
                </a:cubicBezTo>
                <a:cubicBezTo>
                  <a:pt x="632" y="474"/>
                  <a:pt x="690" y="424"/>
                  <a:pt x="693" y="423"/>
                </a:cubicBezTo>
                <a:cubicBezTo>
                  <a:pt x="700" y="419"/>
                  <a:pt x="708" y="428"/>
                  <a:pt x="716" y="431"/>
                </a:cubicBezTo>
                <a:cubicBezTo>
                  <a:pt x="754" y="424"/>
                  <a:pt x="767" y="440"/>
                  <a:pt x="793" y="467"/>
                </a:cubicBezTo>
                <a:cubicBezTo>
                  <a:pt x="788" y="483"/>
                  <a:pt x="784" y="498"/>
                  <a:pt x="779" y="514"/>
                </a:cubicBezTo>
                <a:cubicBezTo>
                  <a:pt x="775" y="522"/>
                  <a:pt x="769" y="528"/>
                  <a:pt x="771" y="537"/>
                </a:cubicBezTo>
                <a:cubicBezTo>
                  <a:pt x="772" y="545"/>
                  <a:pt x="780" y="550"/>
                  <a:pt x="784" y="557"/>
                </a:cubicBezTo>
                <a:cubicBezTo>
                  <a:pt x="826" y="551"/>
                  <a:pt x="861" y="537"/>
                  <a:pt x="903" y="539"/>
                </a:cubicBezTo>
                <a:cubicBezTo>
                  <a:pt x="909" y="534"/>
                  <a:pt x="914" y="523"/>
                  <a:pt x="922" y="525"/>
                </a:cubicBezTo>
                <a:cubicBezTo>
                  <a:pt x="932" y="528"/>
                  <a:pt x="945" y="539"/>
                  <a:pt x="943" y="549"/>
                </a:cubicBezTo>
                <a:cubicBezTo>
                  <a:pt x="936" y="576"/>
                  <a:pt x="913" y="598"/>
                  <a:pt x="899" y="622"/>
                </a:cubicBezTo>
                <a:cubicBezTo>
                  <a:pt x="909" y="626"/>
                  <a:pt x="918" y="631"/>
                  <a:pt x="929" y="634"/>
                </a:cubicBezTo>
                <a:cubicBezTo>
                  <a:pt x="937" y="636"/>
                  <a:pt x="950" y="629"/>
                  <a:pt x="956" y="636"/>
                </a:cubicBezTo>
                <a:cubicBezTo>
                  <a:pt x="961" y="642"/>
                  <a:pt x="951" y="651"/>
                  <a:pt x="948" y="658"/>
                </a:cubicBezTo>
                <a:cubicBezTo>
                  <a:pt x="956" y="661"/>
                  <a:pt x="963" y="667"/>
                  <a:pt x="971" y="665"/>
                </a:cubicBezTo>
                <a:cubicBezTo>
                  <a:pt x="980" y="664"/>
                  <a:pt x="984" y="655"/>
                  <a:pt x="991" y="652"/>
                </a:cubicBezTo>
                <a:cubicBezTo>
                  <a:pt x="1013" y="641"/>
                  <a:pt x="1017" y="642"/>
                  <a:pt x="1039" y="639"/>
                </a:cubicBezTo>
                <a:cubicBezTo>
                  <a:pt x="1068" y="618"/>
                  <a:pt x="1068" y="600"/>
                  <a:pt x="1106" y="612"/>
                </a:cubicBezTo>
                <a:cubicBezTo>
                  <a:pt x="1133" y="609"/>
                  <a:pt x="1152" y="621"/>
                  <a:pt x="1179" y="618"/>
                </a:cubicBezTo>
                <a:cubicBezTo>
                  <a:pt x="1216" y="614"/>
                  <a:pt x="1244" y="601"/>
                  <a:pt x="1280" y="597"/>
                </a:cubicBezTo>
                <a:cubicBezTo>
                  <a:pt x="1296" y="585"/>
                  <a:pt x="1318" y="560"/>
                  <a:pt x="1341" y="564"/>
                </a:cubicBezTo>
                <a:cubicBezTo>
                  <a:pt x="1359" y="568"/>
                  <a:pt x="1375" y="579"/>
                  <a:pt x="1393" y="584"/>
                </a:cubicBezTo>
                <a:cubicBezTo>
                  <a:pt x="1400" y="583"/>
                  <a:pt x="1408" y="581"/>
                  <a:pt x="1415" y="582"/>
                </a:cubicBezTo>
                <a:cubicBezTo>
                  <a:pt x="1423" y="583"/>
                  <a:pt x="1430" y="589"/>
                  <a:pt x="1438" y="589"/>
                </a:cubicBezTo>
                <a:cubicBezTo>
                  <a:pt x="1465" y="588"/>
                  <a:pt x="1481" y="562"/>
                  <a:pt x="1503" y="551"/>
                </a:cubicBezTo>
                <a:cubicBezTo>
                  <a:pt x="1528" y="538"/>
                  <a:pt x="1531" y="542"/>
                  <a:pt x="1557" y="543"/>
                </a:cubicBezTo>
                <a:cubicBezTo>
                  <a:pt x="1569" y="558"/>
                  <a:pt x="1576" y="576"/>
                  <a:pt x="1600" y="575"/>
                </a:cubicBezTo>
                <a:cubicBezTo>
                  <a:pt x="1608" y="574"/>
                  <a:pt x="1612" y="562"/>
                  <a:pt x="1620" y="561"/>
                </a:cubicBezTo>
                <a:cubicBezTo>
                  <a:pt x="1630" y="560"/>
                  <a:pt x="1640" y="569"/>
                  <a:pt x="1650" y="573"/>
                </a:cubicBezTo>
                <a:cubicBezTo>
                  <a:pt x="1676" y="567"/>
                  <a:pt x="1690" y="565"/>
                  <a:pt x="1716" y="573"/>
                </a:cubicBezTo>
                <a:cubicBezTo>
                  <a:pt x="1698" y="627"/>
                  <a:pt x="1684" y="623"/>
                  <a:pt x="1722" y="616"/>
                </a:cubicBezTo>
                <a:cubicBezTo>
                  <a:pt x="1759" y="662"/>
                  <a:pt x="1774" y="701"/>
                  <a:pt x="1819" y="744"/>
                </a:cubicBezTo>
                <a:cubicBezTo>
                  <a:pt x="1837" y="772"/>
                  <a:pt x="1860" y="777"/>
                  <a:pt x="1891" y="788"/>
                </a:cubicBezTo>
                <a:cubicBezTo>
                  <a:pt x="1901" y="802"/>
                  <a:pt x="1914" y="813"/>
                  <a:pt x="1920" y="828"/>
                </a:cubicBezTo>
                <a:cubicBezTo>
                  <a:pt x="1923" y="837"/>
                  <a:pt x="1925" y="846"/>
                  <a:pt x="1929" y="854"/>
                </a:cubicBezTo>
                <a:cubicBezTo>
                  <a:pt x="1937" y="869"/>
                  <a:pt x="1957" y="894"/>
                  <a:pt x="1957" y="894"/>
                </a:cubicBezTo>
                <a:cubicBezTo>
                  <a:pt x="1984" y="909"/>
                  <a:pt x="2010" y="940"/>
                  <a:pt x="2041" y="936"/>
                </a:cubicBezTo>
                <a:cubicBezTo>
                  <a:pt x="2094" y="927"/>
                  <a:pt x="2024" y="908"/>
                  <a:pt x="2083" y="930"/>
                </a:cubicBezTo>
                <a:cubicBezTo>
                  <a:pt x="2121" y="923"/>
                  <a:pt x="2138" y="911"/>
                  <a:pt x="2171" y="889"/>
                </a:cubicBezTo>
                <a:cubicBezTo>
                  <a:pt x="2180" y="883"/>
                  <a:pt x="2213" y="895"/>
                  <a:pt x="2222" y="897"/>
                </a:cubicBezTo>
                <a:cubicBezTo>
                  <a:pt x="2247" y="912"/>
                  <a:pt x="2241" y="947"/>
                  <a:pt x="2282" y="979"/>
                </a:cubicBezTo>
                <a:cubicBezTo>
                  <a:pt x="2310" y="999"/>
                  <a:pt x="2359" y="1000"/>
                  <a:pt x="2390" y="1018"/>
                </a:cubicBezTo>
                <a:cubicBezTo>
                  <a:pt x="2421" y="1036"/>
                  <a:pt x="2451" y="1073"/>
                  <a:pt x="2467" y="1087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7" name="Freeform 7"/>
          <p:cNvSpPr>
            <a:spLocks/>
          </p:cNvSpPr>
          <p:nvPr/>
        </p:nvSpPr>
        <p:spPr bwMode="auto">
          <a:xfrm rot="2177044">
            <a:off x="6740525" y="4117975"/>
            <a:ext cx="884238" cy="1284288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46" y="46"/>
              </a:cxn>
              <a:cxn ang="0">
                <a:pos x="123" y="100"/>
              </a:cxn>
              <a:cxn ang="0">
                <a:pos x="92" y="185"/>
              </a:cxn>
              <a:cxn ang="0">
                <a:pos x="154" y="315"/>
              </a:cxn>
              <a:cxn ang="0">
                <a:pos x="154" y="377"/>
              </a:cxn>
              <a:cxn ang="0">
                <a:pos x="123" y="407"/>
              </a:cxn>
              <a:cxn ang="0">
                <a:pos x="108" y="453"/>
              </a:cxn>
              <a:cxn ang="0">
                <a:pos x="92" y="469"/>
              </a:cxn>
              <a:cxn ang="0">
                <a:pos x="77" y="492"/>
              </a:cxn>
              <a:cxn ang="0">
                <a:pos x="31" y="546"/>
              </a:cxn>
              <a:cxn ang="0">
                <a:pos x="15" y="599"/>
              </a:cxn>
              <a:cxn ang="0">
                <a:pos x="0" y="668"/>
              </a:cxn>
              <a:cxn ang="0">
                <a:pos x="31" y="784"/>
              </a:cxn>
              <a:cxn ang="0">
                <a:pos x="38" y="837"/>
              </a:cxn>
              <a:cxn ang="0">
                <a:pos x="161" y="868"/>
              </a:cxn>
              <a:cxn ang="0">
                <a:pos x="223" y="907"/>
              </a:cxn>
              <a:cxn ang="0">
                <a:pos x="284" y="930"/>
              </a:cxn>
              <a:cxn ang="0">
                <a:pos x="361" y="899"/>
              </a:cxn>
              <a:cxn ang="0">
                <a:pos x="468" y="884"/>
              </a:cxn>
              <a:cxn ang="0">
                <a:pos x="522" y="922"/>
              </a:cxn>
              <a:cxn ang="0">
                <a:pos x="553" y="1006"/>
              </a:cxn>
            </a:cxnLst>
            <a:rect l="0" t="0" r="r" b="b"/>
            <a:pathLst>
              <a:path w="557" h="1006">
                <a:moveTo>
                  <a:pt x="154" y="0"/>
                </a:moveTo>
                <a:cubicBezTo>
                  <a:pt x="151" y="15"/>
                  <a:pt x="146" y="30"/>
                  <a:pt x="146" y="46"/>
                </a:cubicBezTo>
                <a:cubicBezTo>
                  <a:pt x="146" y="80"/>
                  <a:pt x="173" y="83"/>
                  <a:pt x="123" y="100"/>
                </a:cubicBezTo>
                <a:cubicBezTo>
                  <a:pt x="112" y="132"/>
                  <a:pt x="116" y="161"/>
                  <a:pt x="92" y="185"/>
                </a:cubicBezTo>
                <a:cubicBezTo>
                  <a:pt x="98" y="247"/>
                  <a:pt x="91" y="296"/>
                  <a:pt x="154" y="315"/>
                </a:cubicBezTo>
                <a:cubicBezTo>
                  <a:pt x="164" y="347"/>
                  <a:pt x="178" y="351"/>
                  <a:pt x="154" y="377"/>
                </a:cubicBezTo>
                <a:cubicBezTo>
                  <a:pt x="133" y="439"/>
                  <a:pt x="164" y="367"/>
                  <a:pt x="123" y="407"/>
                </a:cubicBezTo>
                <a:cubicBezTo>
                  <a:pt x="120" y="410"/>
                  <a:pt x="110" y="449"/>
                  <a:pt x="108" y="453"/>
                </a:cubicBezTo>
                <a:cubicBezTo>
                  <a:pt x="104" y="459"/>
                  <a:pt x="97" y="463"/>
                  <a:pt x="92" y="469"/>
                </a:cubicBezTo>
                <a:cubicBezTo>
                  <a:pt x="86" y="476"/>
                  <a:pt x="81" y="484"/>
                  <a:pt x="77" y="492"/>
                </a:cubicBezTo>
                <a:cubicBezTo>
                  <a:pt x="62" y="521"/>
                  <a:pt x="64" y="534"/>
                  <a:pt x="31" y="546"/>
                </a:cubicBezTo>
                <a:cubicBezTo>
                  <a:pt x="23" y="570"/>
                  <a:pt x="21" y="572"/>
                  <a:pt x="15" y="599"/>
                </a:cubicBezTo>
                <a:cubicBezTo>
                  <a:pt x="10" y="622"/>
                  <a:pt x="0" y="668"/>
                  <a:pt x="0" y="668"/>
                </a:cubicBezTo>
                <a:cubicBezTo>
                  <a:pt x="9" y="713"/>
                  <a:pt x="24" y="737"/>
                  <a:pt x="31" y="784"/>
                </a:cubicBezTo>
                <a:cubicBezTo>
                  <a:pt x="33" y="802"/>
                  <a:pt x="27" y="823"/>
                  <a:pt x="38" y="837"/>
                </a:cubicBezTo>
                <a:cubicBezTo>
                  <a:pt x="52" y="855"/>
                  <a:pt x="147" y="866"/>
                  <a:pt x="161" y="868"/>
                </a:cubicBezTo>
                <a:cubicBezTo>
                  <a:pt x="180" y="887"/>
                  <a:pt x="197" y="898"/>
                  <a:pt x="223" y="907"/>
                </a:cubicBezTo>
                <a:cubicBezTo>
                  <a:pt x="242" y="936"/>
                  <a:pt x="250" y="940"/>
                  <a:pt x="284" y="930"/>
                </a:cubicBezTo>
                <a:cubicBezTo>
                  <a:pt x="308" y="906"/>
                  <a:pt x="328" y="906"/>
                  <a:pt x="361" y="899"/>
                </a:cubicBezTo>
                <a:cubicBezTo>
                  <a:pt x="404" y="871"/>
                  <a:pt x="410" y="876"/>
                  <a:pt x="468" y="884"/>
                </a:cubicBezTo>
                <a:cubicBezTo>
                  <a:pt x="512" y="897"/>
                  <a:pt x="479" y="907"/>
                  <a:pt x="522" y="922"/>
                </a:cubicBezTo>
                <a:cubicBezTo>
                  <a:pt x="557" y="954"/>
                  <a:pt x="553" y="949"/>
                  <a:pt x="553" y="1006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8" name="Freeform 8"/>
          <p:cNvSpPr>
            <a:spLocks/>
          </p:cNvSpPr>
          <p:nvPr/>
        </p:nvSpPr>
        <p:spPr bwMode="auto">
          <a:xfrm>
            <a:off x="1576388" y="2689225"/>
            <a:ext cx="2151062" cy="1852613"/>
          </a:xfrm>
          <a:custGeom>
            <a:avLst/>
            <a:gdLst/>
            <a:ahLst/>
            <a:cxnLst>
              <a:cxn ang="0">
                <a:pos x="1320" y="993"/>
              </a:cxn>
              <a:cxn ang="0">
                <a:pos x="1355" y="1103"/>
              </a:cxn>
              <a:cxn ang="0">
                <a:pos x="1240" y="1153"/>
              </a:cxn>
              <a:cxn ang="0">
                <a:pos x="1193" y="1165"/>
              </a:cxn>
              <a:cxn ang="0">
                <a:pos x="1128" y="1136"/>
              </a:cxn>
              <a:cxn ang="0">
                <a:pos x="1108" y="1150"/>
              </a:cxn>
              <a:cxn ang="0">
                <a:pos x="1085" y="1143"/>
              </a:cxn>
              <a:cxn ang="0">
                <a:pos x="1041" y="1139"/>
              </a:cxn>
              <a:cxn ang="0">
                <a:pos x="924" y="1130"/>
              </a:cxn>
              <a:cxn ang="0">
                <a:pos x="806" y="1005"/>
              </a:cxn>
              <a:cxn ang="0">
                <a:pos x="674" y="937"/>
              </a:cxn>
              <a:cxn ang="0">
                <a:pos x="530" y="964"/>
              </a:cxn>
              <a:cxn ang="0">
                <a:pos x="483" y="978"/>
              </a:cxn>
              <a:cxn ang="0">
                <a:pos x="357" y="942"/>
              </a:cxn>
              <a:cxn ang="0">
                <a:pos x="330" y="912"/>
              </a:cxn>
              <a:cxn ang="0">
                <a:pos x="285" y="871"/>
              </a:cxn>
              <a:cxn ang="0">
                <a:pos x="154" y="726"/>
              </a:cxn>
              <a:cxn ang="0">
                <a:pos x="144" y="623"/>
              </a:cxn>
              <a:cxn ang="0">
                <a:pos x="48" y="573"/>
              </a:cxn>
              <a:cxn ang="0">
                <a:pos x="0" y="509"/>
              </a:cxn>
              <a:cxn ang="0">
                <a:pos x="173" y="559"/>
              </a:cxn>
              <a:cxn ang="0">
                <a:pos x="374" y="698"/>
              </a:cxn>
              <a:cxn ang="0">
                <a:pos x="423" y="657"/>
              </a:cxn>
              <a:cxn ang="0">
                <a:pos x="516" y="582"/>
              </a:cxn>
              <a:cxn ang="0">
                <a:pos x="530" y="498"/>
              </a:cxn>
              <a:cxn ang="0">
                <a:pos x="532" y="432"/>
              </a:cxn>
              <a:cxn ang="0">
                <a:pos x="356" y="255"/>
              </a:cxn>
              <a:cxn ang="0">
                <a:pos x="329" y="188"/>
              </a:cxn>
              <a:cxn ang="0">
                <a:pos x="313" y="120"/>
              </a:cxn>
              <a:cxn ang="0">
                <a:pos x="307" y="0"/>
              </a:cxn>
              <a:cxn ang="0">
                <a:pos x="362" y="117"/>
              </a:cxn>
              <a:cxn ang="0">
                <a:pos x="542" y="210"/>
              </a:cxn>
              <a:cxn ang="0">
                <a:pos x="728" y="205"/>
              </a:cxn>
              <a:cxn ang="0">
                <a:pos x="822" y="255"/>
              </a:cxn>
              <a:cxn ang="0">
                <a:pos x="825" y="304"/>
              </a:cxn>
              <a:cxn ang="0">
                <a:pos x="828" y="392"/>
              </a:cxn>
              <a:cxn ang="0">
                <a:pos x="881" y="464"/>
              </a:cxn>
              <a:cxn ang="0">
                <a:pos x="873" y="587"/>
              </a:cxn>
              <a:cxn ang="0">
                <a:pos x="965" y="694"/>
              </a:cxn>
              <a:cxn ang="0">
                <a:pos x="1048" y="898"/>
              </a:cxn>
              <a:cxn ang="0">
                <a:pos x="1166" y="945"/>
              </a:cxn>
              <a:cxn ang="0">
                <a:pos x="1260" y="959"/>
              </a:cxn>
              <a:cxn ang="0">
                <a:pos x="1320" y="993"/>
              </a:cxn>
            </a:cxnLst>
            <a:rect l="0" t="0" r="r" b="b"/>
            <a:pathLst>
              <a:path w="1355" h="1167">
                <a:moveTo>
                  <a:pt x="1320" y="993"/>
                </a:moveTo>
                <a:cubicBezTo>
                  <a:pt x="1310" y="1026"/>
                  <a:pt x="1349" y="1069"/>
                  <a:pt x="1355" y="1103"/>
                </a:cubicBezTo>
                <a:cubicBezTo>
                  <a:pt x="1341" y="1145"/>
                  <a:pt x="1277" y="1142"/>
                  <a:pt x="1240" y="1153"/>
                </a:cubicBezTo>
                <a:cubicBezTo>
                  <a:pt x="1223" y="1158"/>
                  <a:pt x="1213" y="1167"/>
                  <a:pt x="1193" y="1165"/>
                </a:cubicBezTo>
                <a:cubicBezTo>
                  <a:pt x="1173" y="1163"/>
                  <a:pt x="1141" y="1143"/>
                  <a:pt x="1128" y="1136"/>
                </a:cubicBezTo>
                <a:cubicBezTo>
                  <a:pt x="1121" y="1141"/>
                  <a:pt x="1117" y="1149"/>
                  <a:pt x="1108" y="1150"/>
                </a:cubicBezTo>
                <a:cubicBezTo>
                  <a:pt x="1100" y="1151"/>
                  <a:pt x="1093" y="1144"/>
                  <a:pt x="1085" y="1143"/>
                </a:cubicBezTo>
                <a:cubicBezTo>
                  <a:pt x="1029" y="1139"/>
                  <a:pt x="1100" y="1160"/>
                  <a:pt x="1041" y="1139"/>
                </a:cubicBezTo>
                <a:cubicBezTo>
                  <a:pt x="1001" y="1147"/>
                  <a:pt x="963" y="1142"/>
                  <a:pt x="924" y="1130"/>
                </a:cubicBezTo>
                <a:cubicBezTo>
                  <a:pt x="873" y="1088"/>
                  <a:pt x="817" y="1067"/>
                  <a:pt x="806" y="1005"/>
                </a:cubicBezTo>
                <a:cubicBezTo>
                  <a:pt x="758" y="976"/>
                  <a:pt x="725" y="953"/>
                  <a:pt x="674" y="937"/>
                </a:cubicBezTo>
                <a:cubicBezTo>
                  <a:pt x="622" y="957"/>
                  <a:pt x="586" y="961"/>
                  <a:pt x="530" y="964"/>
                </a:cubicBezTo>
                <a:cubicBezTo>
                  <a:pt x="505" y="965"/>
                  <a:pt x="509" y="971"/>
                  <a:pt x="483" y="978"/>
                </a:cubicBezTo>
                <a:cubicBezTo>
                  <a:pt x="440" y="989"/>
                  <a:pt x="391" y="961"/>
                  <a:pt x="357" y="942"/>
                </a:cubicBezTo>
                <a:cubicBezTo>
                  <a:pt x="348" y="932"/>
                  <a:pt x="339" y="922"/>
                  <a:pt x="330" y="912"/>
                </a:cubicBezTo>
                <a:cubicBezTo>
                  <a:pt x="316" y="898"/>
                  <a:pt x="299" y="886"/>
                  <a:pt x="285" y="871"/>
                </a:cubicBezTo>
                <a:cubicBezTo>
                  <a:pt x="212" y="793"/>
                  <a:pt x="229" y="816"/>
                  <a:pt x="154" y="726"/>
                </a:cubicBezTo>
                <a:cubicBezTo>
                  <a:pt x="140" y="708"/>
                  <a:pt x="161" y="639"/>
                  <a:pt x="144" y="623"/>
                </a:cubicBezTo>
                <a:cubicBezTo>
                  <a:pt x="140" y="600"/>
                  <a:pt x="61" y="593"/>
                  <a:pt x="48" y="573"/>
                </a:cubicBezTo>
                <a:cubicBezTo>
                  <a:pt x="13" y="513"/>
                  <a:pt x="51" y="552"/>
                  <a:pt x="0" y="509"/>
                </a:cubicBezTo>
                <a:cubicBezTo>
                  <a:pt x="69" y="536"/>
                  <a:pt x="102" y="514"/>
                  <a:pt x="173" y="559"/>
                </a:cubicBezTo>
                <a:cubicBezTo>
                  <a:pt x="220" y="583"/>
                  <a:pt x="325" y="680"/>
                  <a:pt x="374" y="698"/>
                </a:cubicBezTo>
                <a:cubicBezTo>
                  <a:pt x="404" y="693"/>
                  <a:pt x="413" y="687"/>
                  <a:pt x="423" y="657"/>
                </a:cubicBezTo>
                <a:cubicBezTo>
                  <a:pt x="456" y="633"/>
                  <a:pt x="486" y="610"/>
                  <a:pt x="516" y="582"/>
                </a:cubicBezTo>
                <a:cubicBezTo>
                  <a:pt x="539" y="533"/>
                  <a:pt x="523" y="544"/>
                  <a:pt x="530" y="498"/>
                </a:cubicBezTo>
                <a:cubicBezTo>
                  <a:pt x="537" y="460"/>
                  <a:pt x="556" y="467"/>
                  <a:pt x="532" y="432"/>
                </a:cubicBezTo>
                <a:cubicBezTo>
                  <a:pt x="517" y="352"/>
                  <a:pt x="401" y="291"/>
                  <a:pt x="356" y="255"/>
                </a:cubicBezTo>
                <a:cubicBezTo>
                  <a:pt x="341" y="235"/>
                  <a:pt x="335" y="213"/>
                  <a:pt x="329" y="188"/>
                </a:cubicBezTo>
                <a:cubicBezTo>
                  <a:pt x="320" y="156"/>
                  <a:pt x="336" y="150"/>
                  <a:pt x="313" y="120"/>
                </a:cubicBezTo>
                <a:cubicBezTo>
                  <a:pt x="309" y="93"/>
                  <a:pt x="322" y="22"/>
                  <a:pt x="307" y="0"/>
                </a:cubicBezTo>
                <a:cubicBezTo>
                  <a:pt x="347" y="2"/>
                  <a:pt x="356" y="74"/>
                  <a:pt x="362" y="117"/>
                </a:cubicBezTo>
                <a:cubicBezTo>
                  <a:pt x="439" y="166"/>
                  <a:pt x="467" y="188"/>
                  <a:pt x="542" y="210"/>
                </a:cubicBezTo>
                <a:cubicBezTo>
                  <a:pt x="617" y="182"/>
                  <a:pt x="651" y="182"/>
                  <a:pt x="728" y="205"/>
                </a:cubicBezTo>
                <a:cubicBezTo>
                  <a:pt x="747" y="223"/>
                  <a:pt x="816" y="230"/>
                  <a:pt x="822" y="255"/>
                </a:cubicBezTo>
                <a:cubicBezTo>
                  <a:pt x="827" y="271"/>
                  <a:pt x="822" y="288"/>
                  <a:pt x="825" y="304"/>
                </a:cubicBezTo>
                <a:cubicBezTo>
                  <a:pt x="814" y="334"/>
                  <a:pt x="822" y="361"/>
                  <a:pt x="828" y="392"/>
                </a:cubicBezTo>
                <a:cubicBezTo>
                  <a:pt x="817" y="422"/>
                  <a:pt x="869" y="433"/>
                  <a:pt x="881" y="464"/>
                </a:cubicBezTo>
                <a:cubicBezTo>
                  <a:pt x="871" y="492"/>
                  <a:pt x="856" y="562"/>
                  <a:pt x="873" y="587"/>
                </a:cubicBezTo>
                <a:cubicBezTo>
                  <a:pt x="912" y="663"/>
                  <a:pt x="933" y="651"/>
                  <a:pt x="965" y="694"/>
                </a:cubicBezTo>
                <a:cubicBezTo>
                  <a:pt x="1052" y="797"/>
                  <a:pt x="972" y="850"/>
                  <a:pt x="1048" y="898"/>
                </a:cubicBezTo>
                <a:cubicBezTo>
                  <a:pt x="1062" y="906"/>
                  <a:pt x="1166" y="945"/>
                  <a:pt x="1166" y="945"/>
                </a:cubicBezTo>
                <a:cubicBezTo>
                  <a:pt x="1205" y="978"/>
                  <a:pt x="1223" y="923"/>
                  <a:pt x="1260" y="959"/>
                </a:cubicBezTo>
                <a:cubicBezTo>
                  <a:pt x="1275" y="974"/>
                  <a:pt x="1262" y="970"/>
                  <a:pt x="1320" y="993"/>
                </a:cubicBezTo>
                <a:close/>
              </a:path>
            </a:pathLst>
          </a:custGeom>
          <a:solidFill>
            <a:srgbClr val="8FB3D7"/>
          </a:solidFill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89" name="Freeform 9"/>
          <p:cNvSpPr>
            <a:spLocks/>
          </p:cNvSpPr>
          <p:nvPr/>
        </p:nvSpPr>
        <p:spPr bwMode="auto">
          <a:xfrm rot="2629428">
            <a:off x="3448050" y="4259263"/>
            <a:ext cx="360363" cy="16668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36" y="15"/>
              </a:cxn>
              <a:cxn ang="0">
                <a:pos x="227" y="105"/>
              </a:cxn>
            </a:cxnLst>
            <a:rect l="0" t="0" r="r" b="b"/>
            <a:pathLst>
              <a:path w="227" h="105">
                <a:moveTo>
                  <a:pt x="0" y="15"/>
                </a:moveTo>
                <a:cubicBezTo>
                  <a:pt x="49" y="7"/>
                  <a:pt x="98" y="0"/>
                  <a:pt x="136" y="15"/>
                </a:cubicBezTo>
                <a:cubicBezTo>
                  <a:pt x="174" y="30"/>
                  <a:pt x="200" y="67"/>
                  <a:pt x="227" y="105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Physical system</a:t>
            </a:r>
            <a:endParaRPr lang="en-GB" sz="3600" b="1" i="1">
              <a:solidFill>
                <a:schemeClr val="tx2"/>
              </a:solidFill>
            </a:endParaRPr>
          </a:p>
        </p:txBody>
      </p:sp>
      <p:pic>
        <p:nvPicPr>
          <p:cNvPr id="404492" name="Picture 12" descr="Graphic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41988" y="4005263"/>
            <a:ext cx="990600" cy="571500"/>
          </a:xfrm>
          <a:prstGeom prst="rect">
            <a:avLst/>
          </a:prstGeom>
          <a:noFill/>
        </p:spPr>
      </p:pic>
      <p:sp>
        <p:nvSpPr>
          <p:cNvPr id="404499" name="Arc 19"/>
          <p:cNvSpPr>
            <a:spLocks/>
          </p:cNvSpPr>
          <p:nvPr/>
        </p:nvSpPr>
        <p:spPr bwMode="auto">
          <a:xfrm rot="2450577">
            <a:off x="4156075" y="4025900"/>
            <a:ext cx="1847850" cy="560388"/>
          </a:xfrm>
          <a:custGeom>
            <a:avLst/>
            <a:gdLst>
              <a:gd name="G0" fmla="+- 0 0 0"/>
              <a:gd name="G1" fmla="+- 8905 0 0"/>
              <a:gd name="G2" fmla="+- 21600 0 0"/>
              <a:gd name="T0" fmla="*/ 19679 w 21600"/>
              <a:gd name="T1" fmla="*/ 0 h 12274"/>
              <a:gd name="T2" fmla="*/ 21336 w 21600"/>
              <a:gd name="T3" fmla="*/ 12274 h 12274"/>
              <a:gd name="T4" fmla="*/ 0 w 21600"/>
              <a:gd name="T5" fmla="*/ 8905 h 1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274" fill="none" extrusionOk="0">
                <a:moveTo>
                  <a:pt x="19678" y="0"/>
                </a:moveTo>
                <a:cubicBezTo>
                  <a:pt x="20945" y="2798"/>
                  <a:pt x="21600" y="5833"/>
                  <a:pt x="21600" y="8905"/>
                </a:cubicBezTo>
                <a:cubicBezTo>
                  <a:pt x="21600" y="10033"/>
                  <a:pt x="21511" y="11159"/>
                  <a:pt x="21335" y="12273"/>
                </a:cubicBezTo>
              </a:path>
              <a:path w="21600" h="12274" stroke="0" extrusionOk="0">
                <a:moveTo>
                  <a:pt x="19678" y="0"/>
                </a:moveTo>
                <a:cubicBezTo>
                  <a:pt x="20945" y="2798"/>
                  <a:pt x="21600" y="5833"/>
                  <a:pt x="21600" y="8905"/>
                </a:cubicBezTo>
                <a:cubicBezTo>
                  <a:pt x="21600" y="10033"/>
                  <a:pt x="21511" y="11159"/>
                  <a:pt x="21335" y="12273"/>
                </a:cubicBezTo>
                <a:lnTo>
                  <a:pt x="0" y="8905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 type="triangle" w="lg" len="lg"/>
            <a:tailEnd type="oval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4500" name="Rectangle 20"/>
          <p:cNvSpPr>
            <a:spLocks noChangeArrowheads="1"/>
          </p:cNvSpPr>
          <p:nvPr/>
        </p:nvSpPr>
        <p:spPr bwMode="auto">
          <a:xfrm>
            <a:off x="3779838" y="5753100"/>
            <a:ext cx="10779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Irrigation</a:t>
            </a:r>
          </a:p>
        </p:txBody>
      </p:sp>
      <p:sp>
        <p:nvSpPr>
          <p:cNvPr id="404502" name="Rectangle 22"/>
          <p:cNvSpPr>
            <a:spLocks noChangeArrowheads="1"/>
          </p:cNvSpPr>
          <p:nvPr/>
        </p:nvSpPr>
        <p:spPr bwMode="auto">
          <a:xfrm>
            <a:off x="4789488" y="4221163"/>
            <a:ext cx="1150937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Urban</a:t>
            </a:r>
          </a:p>
        </p:txBody>
      </p:sp>
      <p:sp>
        <p:nvSpPr>
          <p:cNvPr id="404505" name="Arc 25"/>
          <p:cNvSpPr>
            <a:spLocks/>
          </p:cNvSpPr>
          <p:nvPr/>
        </p:nvSpPr>
        <p:spPr bwMode="auto">
          <a:xfrm>
            <a:off x="3941763" y="4967288"/>
            <a:ext cx="414337" cy="647700"/>
          </a:xfrm>
          <a:custGeom>
            <a:avLst/>
            <a:gdLst>
              <a:gd name="G0" fmla="+- 5680 0 0"/>
              <a:gd name="G1" fmla="+- 8063 0 0"/>
              <a:gd name="G2" fmla="+- 21600 0 0"/>
              <a:gd name="T0" fmla="*/ 25719 w 27280"/>
              <a:gd name="T1" fmla="*/ 0 h 29663"/>
              <a:gd name="T2" fmla="*/ 0 w 27280"/>
              <a:gd name="T3" fmla="*/ 28903 h 29663"/>
              <a:gd name="T4" fmla="*/ 5680 w 27280"/>
              <a:gd name="T5" fmla="*/ 8063 h 29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80" h="29663" fill="none" extrusionOk="0">
                <a:moveTo>
                  <a:pt x="25718" y="0"/>
                </a:moveTo>
                <a:cubicBezTo>
                  <a:pt x="26749" y="2563"/>
                  <a:pt x="27280" y="5300"/>
                  <a:pt x="27280" y="8063"/>
                </a:cubicBezTo>
                <a:cubicBezTo>
                  <a:pt x="27280" y="19992"/>
                  <a:pt x="17609" y="29663"/>
                  <a:pt x="5680" y="29663"/>
                </a:cubicBezTo>
                <a:cubicBezTo>
                  <a:pt x="3761" y="29663"/>
                  <a:pt x="1851" y="29407"/>
                  <a:pt x="0" y="28902"/>
                </a:cubicBezTo>
              </a:path>
              <a:path w="27280" h="29663" stroke="0" extrusionOk="0">
                <a:moveTo>
                  <a:pt x="25718" y="0"/>
                </a:moveTo>
                <a:cubicBezTo>
                  <a:pt x="26749" y="2563"/>
                  <a:pt x="27280" y="5300"/>
                  <a:pt x="27280" y="8063"/>
                </a:cubicBezTo>
                <a:cubicBezTo>
                  <a:pt x="27280" y="19992"/>
                  <a:pt x="17609" y="29663"/>
                  <a:pt x="5680" y="29663"/>
                </a:cubicBezTo>
                <a:cubicBezTo>
                  <a:pt x="3761" y="29663"/>
                  <a:pt x="1851" y="29407"/>
                  <a:pt x="0" y="28902"/>
                </a:cubicBezTo>
                <a:lnTo>
                  <a:pt x="5680" y="8063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 type="oval" w="med" len="med"/>
            <a:tailEnd type="triangle" w="lg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4514" name="Freeform 34"/>
          <p:cNvSpPr>
            <a:spLocks/>
          </p:cNvSpPr>
          <p:nvPr/>
        </p:nvSpPr>
        <p:spPr bwMode="auto">
          <a:xfrm>
            <a:off x="2328863" y="1487488"/>
            <a:ext cx="6010275" cy="131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38"/>
              </a:cxn>
              <a:cxn ang="0">
                <a:pos x="37" y="253"/>
              </a:cxn>
              <a:cxn ang="0">
                <a:pos x="68" y="346"/>
              </a:cxn>
              <a:cxn ang="0">
                <a:pos x="158" y="376"/>
              </a:cxn>
              <a:cxn ang="0">
                <a:pos x="210" y="461"/>
              </a:cxn>
              <a:cxn ang="0">
                <a:pos x="241" y="499"/>
              </a:cxn>
              <a:cxn ang="0">
                <a:pos x="384" y="553"/>
              </a:cxn>
              <a:cxn ang="0">
                <a:pos x="496" y="530"/>
              </a:cxn>
              <a:cxn ang="0">
                <a:pos x="541" y="507"/>
              </a:cxn>
              <a:cxn ang="0">
                <a:pos x="631" y="499"/>
              </a:cxn>
              <a:cxn ang="0">
                <a:pos x="654" y="491"/>
              </a:cxn>
              <a:cxn ang="0">
                <a:pos x="744" y="553"/>
              </a:cxn>
              <a:cxn ang="0">
                <a:pos x="789" y="568"/>
              </a:cxn>
              <a:cxn ang="0">
                <a:pos x="886" y="599"/>
              </a:cxn>
              <a:cxn ang="0">
                <a:pos x="954" y="591"/>
              </a:cxn>
              <a:cxn ang="0">
                <a:pos x="1044" y="538"/>
              </a:cxn>
              <a:cxn ang="0">
                <a:pos x="1127" y="484"/>
              </a:cxn>
              <a:cxn ang="0">
                <a:pos x="1338" y="515"/>
              </a:cxn>
              <a:cxn ang="0">
                <a:pos x="1390" y="553"/>
              </a:cxn>
              <a:cxn ang="0">
                <a:pos x="1570" y="591"/>
              </a:cxn>
              <a:cxn ang="0">
                <a:pos x="1773" y="568"/>
              </a:cxn>
              <a:cxn ang="0">
                <a:pos x="1871" y="568"/>
              </a:cxn>
              <a:cxn ang="0">
                <a:pos x="2059" y="499"/>
              </a:cxn>
              <a:cxn ang="0">
                <a:pos x="2209" y="530"/>
              </a:cxn>
              <a:cxn ang="0">
                <a:pos x="2299" y="576"/>
              </a:cxn>
              <a:cxn ang="0">
                <a:pos x="2389" y="614"/>
              </a:cxn>
              <a:cxn ang="0">
                <a:pos x="2495" y="660"/>
              </a:cxn>
              <a:cxn ang="0">
                <a:pos x="2510" y="676"/>
              </a:cxn>
              <a:cxn ang="0">
                <a:pos x="2573" y="683"/>
              </a:cxn>
              <a:cxn ang="0">
                <a:pos x="2550" y="760"/>
              </a:cxn>
              <a:cxn ang="0">
                <a:pos x="2757" y="829"/>
              </a:cxn>
              <a:cxn ang="0">
                <a:pos x="2938" y="753"/>
              </a:cxn>
              <a:cxn ang="0">
                <a:pos x="3111" y="760"/>
              </a:cxn>
              <a:cxn ang="0">
                <a:pos x="3224" y="722"/>
              </a:cxn>
              <a:cxn ang="0">
                <a:pos x="3302" y="776"/>
              </a:cxn>
              <a:cxn ang="0">
                <a:pos x="3364" y="753"/>
              </a:cxn>
              <a:cxn ang="0">
                <a:pos x="3533" y="730"/>
              </a:cxn>
              <a:cxn ang="0">
                <a:pos x="3786" y="776"/>
              </a:cxn>
            </a:cxnLst>
            <a:rect l="0" t="0" r="r" b="b"/>
            <a:pathLst>
              <a:path w="3786" h="829">
                <a:moveTo>
                  <a:pt x="0" y="0"/>
                </a:moveTo>
                <a:cubicBezTo>
                  <a:pt x="4" y="26"/>
                  <a:pt x="48" y="96"/>
                  <a:pt x="54" y="138"/>
                </a:cubicBezTo>
                <a:cubicBezTo>
                  <a:pt x="60" y="180"/>
                  <a:pt x="35" y="218"/>
                  <a:pt x="37" y="253"/>
                </a:cubicBezTo>
                <a:cubicBezTo>
                  <a:pt x="41" y="266"/>
                  <a:pt x="57" y="333"/>
                  <a:pt x="68" y="346"/>
                </a:cubicBezTo>
                <a:cubicBezTo>
                  <a:pt x="87" y="370"/>
                  <a:pt x="132" y="372"/>
                  <a:pt x="158" y="376"/>
                </a:cubicBezTo>
                <a:cubicBezTo>
                  <a:pt x="167" y="416"/>
                  <a:pt x="184" y="432"/>
                  <a:pt x="210" y="461"/>
                </a:cubicBezTo>
                <a:cubicBezTo>
                  <a:pt x="223" y="499"/>
                  <a:pt x="209" y="473"/>
                  <a:pt x="241" y="499"/>
                </a:cubicBezTo>
                <a:cubicBezTo>
                  <a:pt x="312" y="558"/>
                  <a:pt x="285" y="543"/>
                  <a:pt x="384" y="553"/>
                </a:cubicBezTo>
                <a:cubicBezTo>
                  <a:pt x="414" y="564"/>
                  <a:pt x="465" y="546"/>
                  <a:pt x="496" y="530"/>
                </a:cubicBezTo>
                <a:cubicBezTo>
                  <a:pt x="518" y="519"/>
                  <a:pt x="518" y="510"/>
                  <a:pt x="541" y="507"/>
                </a:cubicBezTo>
                <a:cubicBezTo>
                  <a:pt x="570" y="503"/>
                  <a:pt x="601" y="502"/>
                  <a:pt x="631" y="499"/>
                </a:cubicBezTo>
                <a:cubicBezTo>
                  <a:pt x="639" y="496"/>
                  <a:pt x="646" y="491"/>
                  <a:pt x="654" y="491"/>
                </a:cubicBezTo>
                <a:cubicBezTo>
                  <a:pt x="723" y="491"/>
                  <a:pt x="704" y="521"/>
                  <a:pt x="744" y="553"/>
                </a:cubicBezTo>
                <a:cubicBezTo>
                  <a:pt x="746" y="555"/>
                  <a:pt x="786" y="567"/>
                  <a:pt x="789" y="568"/>
                </a:cubicBezTo>
                <a:cubicBezTo>
                  <a:pt x="822" y="577"/>
                  <a:pt x="854" y="587"/>
                  <a:pt x="886" y="599"/>
                </a:cubicBezTo>
                <a:cubicBezTo>
                  <a:pt x="909" y="596"/>
                  <a:pt x="932" y="598"/>
                  <a:pt x="954" y="591"/>
                </a:cubicBezTo>
                <a:cubicBezTo>
                  <a:pt x="988" y="579"/>
                  <a:pt x="1009" y="549"/>
                  <a:pt x="1044" y="538"/>
                </a:cubicBezTo>
                <a:cubicBezTo>
                  <a:pt x="1082" y="499"/>
                  <a:pt x="1081" y="498"/>
                  <a:pt x="1127" y="484"/>
                </a:cubicBezTo>
                <a:cubicBezTo>
                  <a:pt x="1202" y="490"/>
                  <a:pt x="1264" y="507"/>
                  <a:pt x="1338" y="515"/>
                </a:cubicBezTo>
                <a:cubicBezTo>
                  <a:pt x="1365" y="524"/>
                  <a:pt x="1367" y="541"/>
                  <a:pt x="1390" y="553"/>
                </a:cubicBezTo>
                <a:cubicBezTo>
                  <a:pt x="1436" y="577"/>
                  <a:pt x="1521" y="584"/>
                  <a:pt x="1570" y="591"/>
                </a:cubicBezTo>
                <a:cubicBezTo>
                  <a:pt x="1753" y="575"/>
                  <a:pt x="1688" y="591"/>
                  <a:pt x="1773" y="568"/>
                </a:cubicBezTo>
                <a:cubicBezTo>
                  <a:pt x="1806" y="546"/>
                  <a:pt x="1834" y="557"/>
                  <a:pt x="1871" y="568"/>
                </a:cubicBezTo>
                <a:cubicBezTo>
                  <a:pt x="1947" y="562"/>
                  <a:pt x="2005" y="557"/>
                  <a:pt x="2059" y="499"/>
                </a:cubicBezTo>
                <a:cubicBezTo>
                  <a:pt x="2245" y="512"/>
                  <a:pt x="2118" y="498"/>
                  <a:pt x="2209" y="530"/>
                </a:cubicBezTo>
                <a:cubicBezTo>
                  <a:pt x="2237" y="558"/>
                  <a:pt x="2263" y="563"/>
                  <a:pt x="2299" y="576"/>
                </a:cubicBezTo>
                <a:cubicBezTo>
                  <a:pt x="2324" y="614"/>
                  <a:pt x="2343" y="608"/>
                  <a:pt x="2389" y="614"/>
                </a:cubicBezTo>
                <a:cubicBezTo>
                  <a:pt x="2429" y="628"/>
                  <a:pt x="2456" y="648"/>
                  <a:pt x="2495" y="660"/>
                </a:cubicBezTo>
                <a:cubicBezTo>
                  <a:pt x="2500" y="665"/>
                  <a:pt x="2504" y="671"/>
                  <a:pt x="2510" y="676"/>
                </a:cubicBezTo>
                <a:cubicBezTo>
                  <a:pt x="2517" y="682"/>
                  <a:pt x="2567" y="677"/>
                  <a:pt x="2573" y="683"/>
                </a:cubicBezTo>
                <a:cubicBezTo>
                  <a:pt x="2604" y="714"/>
                  <a:pt x="2517" y="736"/>
                  <a:pt x="2550" y="760"/>
                </a:cubicBezTo>
                <a:cubicBezTo>
                  <a:pt x="2600" y="798"/>
                  <a:pt x="2696" y="816"/>
                  <a:pt x="2757" y="829"/>
                </a:cubicBezTo>
                <a:cubicBezTo>
                  <a:pt x="2828" y="819"/>
                  <a:pt x="2869" y="775"/>
                  <a:pt x="2938" y="753"/>
                </a:cubicBezTo>
                <a:cubicBezTo>
                  <a:pt x="3008" y="760"/>
                  <a:pt x="3040" y="768"/>
                  <a:pt x="3111" y="760"/>
                </a:cubicBezTo>
                <a:cubicBezTo>
                  <a:pt x="3149" y="748"/>
                  <a:pt x="3187" y="735"/>
                  <a:pt x="3224" y="722"/>
                </a:cubicBezTo>
                <a:cubicBezTo>
                  <a:pt x="3257" y="717"/>
                  <a:pt x="3243" y="778"/>
                  <a:pt x="3302" y="776"/>
                </a:cubicBezTo>
                <a:cubicBezTo>
                  <a:pt x="3325" y="781"/>
                  <a:pt x="3326" y="761"/>
                  <a:pt x="3364" y="753"/>
                </a:cubicBezTo>
                <a:cubicBezTo>
                  <a:pt x="3402" y="745"/>
                  <a:pt x="3463" y="726"/>
                  <a:pt x="3533" y="730"/>
                </a:cubicBezTo>
                <a:cubicBezTo>
                  <a:pt x="3609" y="704"/>
                  <a:pt x="3656" y="753"/>
                  <a:pt x="3786" y="776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515" name="Freeform 35"/>
          <p:cNvSpPr>
            <a:spLocks/>
          </p:cNvSpPr>
          <p:nvPr/>
        </p:nvSpPr>
        <p:spPr bwMode="auto">
          <a:xfrm>
            <a:off x="3533775" y="2425700"/>
            <a:ext cx="1395413" cy="781050"/>
          </a:xfrm>
          <a:custGeom>
            <a:avLst/>
            <a:gdLst/>
            <a:ahLst/>
            <a:cxnLst>
              <a:cxn ang="0">
                <a:pos x="0" y="492"/>
              </a:cxn>
              <a:cxn ang="0">
                <a:pos x="7" y="469"/>
              </a:cxn>
              <a:cxn ang="0">
                <a:pos x="192" y="430"/>
              </a:cxn>
              <a:cxn ang="0">
                <a:pos x="276" y="384"/>
              </a:cxn>
              <a:cxn ang="0">
                <a:pos x="322" y="323"/>
              </a:cxn>
              <a:cxn ang="0">
                <a:pos x="345" y="254"/>
              </a:cxn>
              <a:cxn ang="0">
                <a:pos x="391" y="238"/>
              </a:cxn>
              <a:cxn ang="0">
                <a:pos x="476" y="116"/>
              </a:cxn>
              <a:cxn ang="0">
                <a:pos x="506" y="85"/>
              </a:cxn>
              <a:cxn ang="0">
                <a:pos x="529" y="46"/>
              </a:cxn>
              <a:cxn ang="0">
                <a:pos x="691" y="8"/>
              </a:cxn>
              <a:cxn ang="0">
                <a:pos x="775" y="16"/>
              </a:cxn>
              <a:cxn ang="0">
                <a:pos x="898" y="0"/>
              </a:cxn>
            </a:cxnLst>
            <a:rect l="0" t="0" r="r" b="b"/>
            <a:pathLst>
              <a:path w="898" h="492">
                <a:moveTo>
                  <a:pt x="0" y="492"/>
                </a:moveTo>
                <a:cubicBezTo>
                  <a:pt x="2" y="484"/>
                  <a:pt x="1" y="474"/>
                  <a:pt x="7" y="469"/>
                </a:cubicBezTo>
                <a:cubicBezTo>
                  <a:pt x="51" y="437"/>
                  <a:pt x="144" y="436"/>
                  <a:pt x="192" y="430"/>
                </a:cubicBezTo>
                <a:cubicBezTo>
                  <a:pt x="226" y="420"/>
                  <a:pt x="251" y="411"/>
                  <a:pt x="276" y="384"/>
                </a:cubicBezTo>
                <a:cubicBezTo>
                  <a:pt x="287" y="354"/>
                  <a:pt x="308" y="352"/>
                  <a:pt x="322" y="323"/>
                </a:cubicBezTo>
                <a:cubicBezTo>
                  <a:pt x="329" y="309"/>
                  <a:pt x="333" y="263"/>
                  <a:pt x="345" y="254"/>
                </a:cubicBezTo>
                <a:cubicBezTo>
                  <a:pt x="358" y="244"/>
                  <a:pt x="391" y="238"/>
                  <a:pt x="391" y="238"/>
                </a:cubicBezTo>
                <a:cubicBezTo>
                  <a:pt x="429" y="202"/>
                  <a:pt x="433" y="144"/>
                  <a:pt x="476" y="116"/>
                </a:cubicBezTo>
                <a:cubicBezTo>
                  <a:pt x="494" y="55"/>
                  <a:pt x="467" y="123"/>
                  <a:pt x="506" y="85"/>
                </a:cubicBezTo>
                <a:cubicBezTo>
                  <a:pt x="540" y="52"/>
                  <a:pt x="487" y="71"/>
                  <a:pt x="529" y="46"/>
                </a:cubicBezTo>
                <a:cubicBezTo>
                  <a:pt x="572" y="20"/>
                  <a:pt x="644" y="13"/>
                  <a:pt x="691" y="8"/>
                </a:cubicBezTo>
                <a:cubicBezTo>
                  <a:pt x="719" y="11"/>
                  <a:pt x="747" y="16"/>
                  <a:pt x="775" y="16"/>
                </a:cubicBezTo>
                <a:cubicBezTo>
                  <a:pt x="819" y="16"/>
                  <a:pt x="853" y="0"/>
                  <a:pt x="898" y="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519" name="Rectangle 39"/>
          <p:cNvSpPr>
            <a:spLocks noChangeArrowheads="1"/>
          </p:cNvSpPr>
          <p:nvPr/>
        </p:nvSpPr>
        <p:spPr bwMode="auto">
          <a:xfrm>
            <a:off x="3276600" y="2205038"/>
            <a:ext cx="122555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Reservoir B</a:t>
            </a:r>
          </a:p>
        </p:txBody>
      </p:sp>
      <p:sp>
        <p:nvSpPr>
          <p:cNvPr id="404520" name="Rectangle 40"/>
          <p:cNvSpPr>
            <a:spLocks noChangeArrowheads="1"/>
          </p:cNvSpPr>
          <p:nvPr/>
        </p:nvSpPr>
        <p:spPr bwMode="auto">
          <a:xfrm>
            <a:off x="1978025" y="3813175"/>
            <a:ext cx="1225550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Reservoir A</a:t>
            </a:r>
          </a:p>
        </p:txBody>
      </p:sp>
      <p:sp>
        <p:nvSpPr>
          <p:cNvPr id="404521" name="Freeform 41"/>
          <p:cNvSpPr>
            <a:spLocks/>
          </p:cNvSpPr>
          <p:nvPr/>
        </p:nvSpPr>
        <p:spPr bwMode="auto">
          <a:xfrm>
            <a:off x="5548313" y="2551113"/>
            <a:ext cx="773112" cy="1211262"/>
          </a:xfrm>
          <a:custGeom>
            <a:avLst/>
            <a:gdLst/>
            <a:ahLst/>
            <a:cxnLst>
              <a:cxn ang="0">
                <a:pos x="6" y="763"/>
              </a:cxn>
              <a:cxn ang="0">
                <a:pos x="2" y="745"/>
              </a:cxn>
              <a:cxn ang="0">
                <a:pos x="128" y="628"/>
              </a:cxn>
              <a:cxn ang="0">
                <a:pos x="172" y="557"/>
              </a:cxn>
              <a:cxn ang="0">
                <a:pos x="182" y="494"/>
              </a:cxn>
              <a:cxn ang="0">
                <a:pos x="253" y="528"/>
              </a:cxn>
              <a:cxn ang="0">
                <a:pos x="330" y="490"/>
              </a:cxn>
              <a:cxn ang="0">
                <a:pos x="213" y="283"/>
              </a:cxn>
              <a:cxn ang="0">
                <a:pos x="222" y="248"/>
              </a:cxn>
              <a:cxn ang="0">
                <a:pos x="224" y="211"/>
              </a:cxn>
              <a:cxn ang="0">
                <a:pos x="332" y="106"/>
              </a:cxn>
              <a:cxn ang="0">
                <a:pos x="399" y="70"/>
              </a:cxn>
              <a:cxn ang="0">
                <a:pos x="487" y="0"/>
              </a:cxn>
            </a:cxnLst>
            <a:rect l="0" t="0" r="r" b="b"/>
            <a:pathLst>
              <a:path w="487" h="763">
                <a:moveTo>
                  <a:pt x="6" y="763"/>
                </a:moveTo>
                <a:cubicBezTo>
                  <a:pt x="5" y="757"/>
                  <a:pt x="0" y="751"/>
                  <a:pt x="2" y="745"/>
                </a:cubicBezTo>
                <a:cubicBezTo>
                  <a:pt x="22" y="702"/>
                  <a:pt x="93" y="655"/>
                  <a:pt x="128" y="628"/>
                </a:cubicBezTo>
                <a:cubicBezTo>
                  <a:pt x="150" y="605"/>
                  <a:pt x="164" y="587"/>
                  <a:pt x="172" y="557"/>
                </a:cubicBezTo>
                <a:cubicBezTo>
                  <a:pt x="168" y="532"/>
                  <a:pt x="183" y="520"/>
                  <a:pt x="182" y="494"/>
                </a:cubicBezTo>
                <a:cubicBezTo>
                  <a:pt x="181" y="482"/>
                  <a:pt x="247" y="540"/>
                  <a:pt x="253" y="528"/>
                </a:cubicBezTo>
                <a:cubicBezTo>
                  <a:pt x="259" y="515"/>
                  <a:pt x="330" y="490"/>
                  <a:pt x="330" y="490"/>
                </a:cubicBezTo>
                <a:cubicBezTo>
                  <a:pt x="344" y="448"/>
                  <a:pt x="192" y="322"/>
                  <a:pt x="213" y="283"/>
                </a:cubicBezTo>
                <a:cubicBezTo>
                  <a:pt x="201" y="234"/>
                  <a:pt x="209" y="292"/>
                  <a:pt x="222" y="248"/>
                </a:cubicBezTo>
                <a:cubicBezTo>
                  <a:pt x="234" y="209"/>
                  <a:pt x="202" y="248"/>
                  <a:pt x="224" y="211"/>
                </a:cubicBezTo>
                <a:cubicBezTo>
                  <a:pt x="246" y="173"/>
                  <a:pt x="298" y="133"/>
                  <a:pt x="332" y="106"/>
                </a:cubicBezTo>
                <a:cubicBezTo>
                  <a:pt x="355" y="95"/>
                  <a:pt x="378" y="84"/>
                  <a:pt x="399" y="70"/>
                </a:cubicBezTo>
                <a:cubicBezTo>
                  <a:pt x="433" y="49"/>
                  <a:pt x="453" y="22"/>
                  <a:pt x="487" y="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528" name="Freeform 48"/>
          <p:cNvSpPr>
            <a:spLocks/>
          </p:cNvSpPr>
          <p:nvPr/>
        </p:nvSpPr>
        <p:spPr bwMode="auto">
          <a:xfrm>
            <a:off x="3206750" y="2755900"/>
            <a:ext cx="1279525" cy="1219200"/>
          </a:xfrm>
          <a:custGeom>
            <a:avLst/>
            <a:gdLst/>
            <a:ahLst/>
            <a:cxnLst>
              <a:cxn ang="0">
                <a:pos x="722" y="0"/>
              </a:cxn>
              <a:cxn ang="0">
                <a:pos x="0" y="768"/>
              </a:cxn>
            </a:cxnLst>
            <a:rect l="0" t="0" r="r" b="b"/>
            <a:pathLst>
              <a:path w="806" h="768">
                <a:moveTo>
                  <a:pt x="722" y="0"/>
                </a:moveTo>
                <a:cubicBezTo>
                  <a:pt x="806" y="461"/>
                  <a:pt x="502" y="604"/>
                  <a:pt x="0" y="768"/>
                </a:cubicBezTo>
              </a:path>
            </a:pathLst>
          </a:custGeom>
          <a:noFill/>
          <a:ln w="127000" cap="flat" cmpd="sng">
            <a:solidFill>
              <a:srgbClr val="96969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4529" name="Rectangle 49"/>
          <p:cNvSpPr>
            <a:spLocks noChangeArrowheads="1"/>
          </p:cNvSpPr>
          <p:nvPr/>
        </p:nvSpPr>
        <p:spPr bwMode="auto">
          <a:xfrm>
            <a:off x="4356100" y="3016250"/>
            <a:ext cx="93503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Transfer</a:t>
            </a:r>
          </a:p>
        </p:txBody>
      </p:sp>
      <p:sp>
        <p:nvSpPr>
          <p:cNvPr id="404518" name="Freeform 38"/>
          <p:cNvSpPr>
            <a:spLocks/>
          </p:cNvSpPr>
          <p:nvPr/>
        </p:nvSpPr>
        <p:spPr bwMode="auto">
          <a:xfrm>
            <a:off x="2582863" y="2011363"/>
            <a:ext cx="2397125" cy="828675"/>
          </a:xfrm>
          <a:custGeom>
            <a:avLst/>
            <a:gdLst/>
            <a:ahLst/>
            <a:cxnLst>
              <a:cxn ang="0">
                <a:pos x="1460" y="169"/>
              </a:cxn>
              <a:cxn ang="0">
                <a:pos x="1407" y="154"/>
              </a:cxn>
              <a:cxn ang="0">
                <a:pos x="1361" y="138"/>
              </a:cxn>
              <a:cxn ang="0">
                <a:pos x="1199" y="77"/>
              </a:cxn>
              <a:cxn ang="0">
                <a:pos x="1122" y="46"/>
              </a:cxn>
              <a:cxn ang="0">
                <a:pos x="1069" y="0"/>
              </a:cxn>
              <a:cxn ang="0">
                <a:pos x="900" y="23"/>
              </a:cxn>
              <a:cxn ang="0">
                <a:pos x="769" y="54"/>
              </a:cxn>
              <a:cxn ang="0">
                <a:pos x="669" y="69"/>
              </a:cxn>
              <a:cxn ang="0">
                <a:pos x="523" y="62"/>
              </a:cxn>
              <a:cxn ang="0">
                <a:pos x="385" y="100"/>
              </a:cxn>
              <a:cxn ang="0">
                <a:pos x="224" y="69"/>
              </a:cxn>
              <a:cxn ang="0">
                <a:pos x="124" y="46"/>
              </a:cxn>
              <a:cxn ang="0">
                <a:pos x="63" y="54"/>
              </a:cxn>
              <a:cxn ang="0">
                <a:pos x="9" y="62"/>
              </a:cxn>
              <a:cxn ang="0">
                <a:pos x="47" y="192"/>
              </a:cxn>
              <a:cxn ang="0">
                <a:pos x="132" y="292"/>
              </a:cxn>
              <a:cxn ang="0">
                <a:pos x="316" y="338"/>
              </a:cxn>
              <a:cxn ang="0">
                <a:pos x="470" y="300"/>
              </a:cxn>
              <a:cxn ang="0">
                <a:pos x="539" y="323"/>
              </a:cxn>
              <a:cxn ang="0">
                <a:pos x="623" y="369"/>
              </a:cxn>
              <a:cxn ang="0">
                <a:pos x="646" y="377"/>
              </a:cxn>
              <a:cxn ang="0">
                <a:pos x="792" y="369"/>
              </a:cxn>
              <a:cxn ang="0">
                <a:pos x="861" y="400"/>
              </a:cxn>
              <a:cxn ang="0">
                <a:pos x="923" y="338"/>
              </a:cxn>
              <a:cxn ang="0">
                <a:pos x="953" y="392"/>
              </a:cxn>
              <a:cxn ang="0">
                <a:pos x="938" y="522"/>
              </a:cxn>
              <a:cxn ang="0">
                <a:pos x="1000" y="499"/>
              </a:cxn>
              <a:cxn ang="0">
                <a:pos x="1084" y="492"/>
              </a:cxn>
              <a:cxn ang="0">
                <a:pos x="1169" y="438"/>
              </a:cxn>
              <a:cxn ang="0">
                <a:pos x="1407" y="384"/>
              </a:cxn>
              <a:cxn ang="0">
                <a:pos x="1491" y="307"/>
              </a:cxn>
              <a:cxn ang="0">
                <a:pos x="1460" y="169"/>
              </a:cxn>
            </a:cxnLst>
            <a:rect l="0" t="0" r="r" b="b"/>
            <a:pathLst>
              <a:path w="1510" h="522">
                <a:moveTo>
                  <a:pt x="1460" y="169"/>
                </a:moveTo>
                <a:cubicBezTo>
                  <a:pt x="1441" y="164"/>
                  <a:pt x="1426" y="160"/>
                  <a:pt x="1407" y="154"/>
                </a:cubicBezTo>
                <a:cubicBezTo>
                  <a:pt x="1392" y="149"/>
                  <a:pt x="1361" y="138"/>
                  <a:pt x="1361" y="138"/>
                </a:cubicBezTo>
                <a:cubicBezTo>
                  <a:pt x="1318" y="98"/>
                  <a:pt x="1256" y="85"/>
                  <a:pt x="1199" y="77"/>
                </a:cubicBezTo>
                <a:cubicBezTo>
                  <a:pt x="1170" y="67"/>
                  <a:pt x="1144" y="68"/>
                  <a:pt x="1122" y="46"/>
                </a:cubicBezTo>
                <a:cubicBezTo>
                  <a:pt x="1112" y="15"/>
                  <a:pt x="1099" y="10"/>
                  <a:pt x="1069" y="0"/>
                </a:cubicBezTo>
                <a:cubicBezTo>
                  <a:pt x="1012" y="7"/>
                  <a:pt x="957" y="16"/>
                  <a:pt x="900" y="23"/>
                </a:cubicBezTo>
                <a:cubicBezTo>
                  <a:pt x="864" y="59"/>
                  <a:pt x="823" y="49"/>
                  <a:pt x="769" y="54"/>
                </a:cubicBezTo>
                <a:cubicBezTo>
                  <a:pt x="728" y="81"/>
                  <a:pt x="722" y="77"/>
                  <a:pt x="669" y="69"/>
                </a:cubicBezTo>
                <a:cubicBezTo>
                  <a:pt x="607" y="50"/>
                  <a:pt x="611" y="55"/>
                  <a:pt x="523" y="62"/>
                </a:cubicBezTo>
                <a:cubicBezTo>
                  <a:pt x="477" y="76"/>
                  <a:pt x="430" y="84"/>
                  <a:pt x="385" y="100"/>
                </a:cubicBezTo>
                <a:cubicBezTo>
                  <a:pt x="334" y="67"/>
                  <a:pt x="289" y="74"/>
                  <a:pt x="224" y="69"/>
                </a:cubicBezTo>
                <a:cubicBezTo>
                  <a:pt x="197" y="28"/>
                  <a:pt x="172" y="40"/>
                  <a:pt x="124" y="46"/>
                </a:cubicBezTo>
                <a:cubicBezTo>
                  <a:pt x="70" y="65"/>
                  <a:pt x="102" y="42"/>
                  <a:pt x="63" y="54"/>
                </a:cubicBezTo>
                <a:cubicBezTo>
                  <a:pt x="53" y="52"/>
                  <a:pt x="18" y="67"/>
                  <a:pt x="9" y="62"/>
                </a:cubicBezTo>
                <a:cubicBezTo>
                  <a:pt x="0" y="85"/>
                  <a:pt x="29" y="154"/>
                  <a:pt x="47" y="192"/>
                </a:cubicBezTo>
                <a:cubicBezTo>
                  <a:pt x="71" y="261"/>
                  <a:pt x="67" y="277"/>
                  <a:pt x="132" y="292"/>
                </a:cubicBezTo>
                <a:cubicBezTo>
                  <a:pt x="196" y="307"/>
                  <a:pt x="249" y="329"/>
                  <a:pt x="316" y="338"/>
                </a:cubicBezTo>
                <a:cubicBezTo>
                  <a:pt x="369" y="320"/>
                  <a:pt x="414" y="306"/>
                  <a:pt x="470" y="300"/>
                </a:cubicBezTo>
                <a:cubicBezTo>
                  <a:pt x="493" y="307"/>
                  <a:pt x="539" y="323"/>
                  <a:pt x="539" y="323"/>
                </a:cubicBezTo>
                <a:cubicBezTo>
                  <a:pt x="561" y="357"/>
                  <a:pt x="584" y="355"/>
                  <a:pt x="623" y="369"/>
                </a:cubicBezTo>
                <a:cubicBezTo>
                  <a:pt x="631" y="372"/>
                  <a:pt x="646" y="377"/>
                  <a:pt x="646" y="377"/>
                </a:cubicBezTo>
                <a:cubicBezTo>
                  <a:pt x="695" y="374"/>
                  <a:pt x="744" y="375"/>
                  <a:pt x="792" y="369"/>
                </a:cubicBezTo>
                <a:cubicBezTo>
                  <a:pt x="831" y="364"/>
                  <a:pt x="823" y="410"/>
                  <a:pt x="861" y="400"/>
                </a:cubicBezTo>
                <a:cubicBezTo>
                  <a:pt x="891" y="381"/>
                  <a:pt x="898" y="315"/>
                  <a:pt x="923" y="338"/>
                </a:cubicBezTo>
                <a:cubicBezTo>
                  <a:pt x="869" y="438"/>
                  <a:pt x="978" y="368"/>
                  <a:pt x="953" y="392"/>
                </a:cubicBezTo>
                <a:cubicBezTo>
                  <a:pt x="936" y="483"/>
                  <a:pt x="926" y="391"/>
                  <a:pt x="938" y="522"/>
                </a:cubicBezTo>
                <a:cubicBezTo>
                  <a:pt x="961" y="514"/>
                  <a:pt x="975" y="502"/>
                  <a:pt x="1000" y="499"/>
                </a:cubicBezTo>
                <a:cubicBezTo>
                  <a:pt x="1028" y="495"/>
                  <a:pt x="1056" y="494"/>
                  <a:pt x="1084" y="492"/>
                </a:cubicBezTo>
                <a:cubicBezTo>
                  <a:pt x="1144" y="479"/>
                  <a:pt x="1126" y="464"/>
                  <a:pt x="1169" y="438"/>
                </a:cubicBezTo>
                <a:cubicBezTo>
                  <a:pt x="1226" y="404"/>
                  <a:pt x="1347" y="389"/>
                  <a:pt x="1407" y="384"/>
                </a:cubicBezTo>
                <a:cubicBezTo>
                  <a:pt x="1434" y="376"/>
                  <a:pt x="1468" y="322"/>
                  <a:pt x="1491" y="307"/>
                </a:cubicBezTo>
                <a:cubicBezTo>
                  <a:pt x="1510" y="253"/>
                  <a:pt x="1504" y="213"/>
                  <a:pt x="1460" y="169"/>
                </a:cubicBezTo>
                <a:close/>
              </a:path>
            </a:pathLst>
          </a:custGeom>
          <a:solidFill>
            <a:srgbClr val="8FB3D7"/>
          </a:solidFill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517" name="Freeform 37"/>
          <p:cNvSpPr>
            <a:spLocks/>
          </p:cNvSpPr>
          <p:nvPr/>
        </p:nvSpPr>
        <p:spPr bwMode="auto">
          <a:xfrm rot="4607731">
            <a:off x="4716463" y="2349500"/>
            <a:ext cx="360362" cy="16668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36" y="15"/>
              </a:cxn>
              <a:cxn ang="0">
                <a:pos x="227" y="105"/>
              </a:cxn>
            </a:cxnLst>
            <a:rect l="0" t="0" r="r" b="b"/>
            <a:pathLst>
              <a:path w="227" h="105">
                <a:moveTo>
                  <a:pt x="0" y="15"/>
                </a:moveTo>
                <a:cubicBezTo>
                  <a:pt x="49" y="7"/>
                  <a:pt x="98" y="0"/>
                  <a:pt x="136" y="15"/>
                </a:cubicBezTo>
                <a:cubicBezTo>
                  <a:pt x="174" y="30"/>
                  <a:pt x="200" y="67"/>
                  <a:pt x="227" y="105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4530" name="Rectangle 50"/>
          <p:cNvSpPr>
            <a:spLocks noChangeArrowheads="1"/>
          </p:cNvSpPr>
          <p:nvPr/>
        </p:nvSpPr>
        <p:spPr bwMode="auto">
          <a:xfrm>
            <a:off x="3275013" y="2205038"/>
            <a:ext cx="122555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Reservoir B</a:t>
            </a:r>
          </a:p>
        </p:txBody>
      </p:sp>
      <p:sp>
        <p:nvSpPr>
          <p:cNvPr id="404534" name="Rectangle 54"/>
          <p:cNvSpPr>
            <a:spLocks noChangeArrowheads="1"/>
          </p:cNvSpPr>
          <p:nvPr/>
        </p:nvSpPr>
        <p:spPr bwMode="auto">
          <a:xfrm>
            <a:off x="7451725" y="3284538"/>
            <a:ext cx="13684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404535" name="Group 55"/>
          <p:cNvGrpSpPr>
            <a:grpSpLocks/>
          </p:cNvGrpSpPr>
          <p:nvPr/>
        </p:nvGrpSpPr>
        <p:grpSpPr bwMode="auto">
          <a:xfrm>
            <a:off x="7378700" y="5768975"/>
            <a:ext cx="720725" cy="468313"/>
            <a:chOff x="4785" y="3339"/>
            <a:chExt cx="454" cy="295"/>
          </a:xfrm>
        </p:grpSpPr>
        <p:pic>
          <p:nvPicPr>
            <p:cNvPr id="404536" name="Picture 56" descr="j023359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22" y="3339"/>
              <a:ext cx="317" cy="159"/>
            </a:xfrm>
            <a:prstGeom prst="rect">
              <a:avLst/>
            </a:prstGeom>
            <a:noFill/>
          </p:spPr>
        </p:pic>
        <p:pic>
          <p:nvPicPr>
            <p:cNvPr id="404537" name="Picture 57" descr="j023359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85" y="3475"/>
              <a:ext cx="317" cy="159"/>
            </a:xfrm>
            <a:prstGeom prst="rect">
              <a:avLst/>
            </a:prstGeom>
            <a:noFill/>
          </p:spPr>
        </p:pic>
      </p:grpSp>
      <p:sp>
        <p:nvSpPr>
          <p:cNvPr id="404538" name="Rectangle 58"/>
          <p:cNvSpPr>
            <a:spLocks noChangeArrowheads="1"/>
          </p:cNvSpPr>
          <p:nvPr/>
        </p:nvSpPr>
        <p:spPr bwMode="auto">
          <a:xfrm>
            <a:off x="7667625" y="5588000"/>
            <a:ext cx="1079500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80000"/>
              </a:lnSpc>
            </a:pPr>
            <a:r>
              <a:rPr lang="en-GB" sz="14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404539" name="Group 59"/>
          <p:cNvGrpSpPr>
            <a:grpSpLocks/>
          </p:cNvGrpSpPr>
          <p:nvPr/>
        </p:nvGrpSpPr>
        <p:grpSpPr bwMode="auto">
          <a:xfrm>
            <a:off x="7812088" y="2781300"/>
            <a:ext cx="720725" cy="468313"/>
            <a:chOff x="4785" y="3339"/>
            <a:chExt cx="454" cy="295"/>
          </a:xfrm>
        </p:grpSpPr>
        <p:pic>
          <p:nvPicPr>
            <p:cNvPr id="404540" name="Picture 60" descr="j023359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22" y="3339"/>
              <a:ext cx="317" cy="159"/>
            </a:xfrm>
            <a:prstGeom prst="rect">
              <a:avLst/>
            </a:prstGeom>
            <a:noFill/>
          </p:spPr>
        </p:pic>
        <p:pic>
          <p:nvPicPr>
            <p:cNvPr id="404541" name="Picture 61" descr="j023359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85" y="3475"/>
              <a:ext cx="317" cy="159"/>
            </a:xfrm>
            <a:prstGeom prst="rect">
              <a:avLst/>
            </a:prstGeom>
            <a:noFill/>
          </p:spPr>
        </p:pic>
      </p:grpSp>
      <p:pic>
        <p:nvPicPr>
          <p:cNvPr id="404543" name="Picture 6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113" y="5224463"/>
            <a:ext cx="101758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04544" name="Rectangle 64"/>
          <p:cNvSpPr>
            <a:spLocks noChangeArrowheads="1"/>
          </p:cNvSpPr>
          <p:nvPr/>
        </p:nvSpPr>
        <p:spPr bwMode="auto">
          <a:xfrm>
            <a:off x="1187450" y="2328863"/>
            <a:ext cx="79216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Natural runoff</a:t>
            </a:r>
          </a:p>
        </p:txBody>
      </p:sp>
      <p:grpSp>
        <p:nvGrpSpPr>
          <p:cNvPr id="404545" name="Group 65"/>
          <p:cNvGrpSpPr>
            <a:grpSpLocks/>
          </p:cNvGrpSpPr>
          <p:nvPr/>
        </p:nvGrpSpPr>
        <p:grpSpPr bwMode="auto">
          <a:xfrm rot="-2700000">
            <a:off x="1193800" y="2838450"/>
            <a:ext cx="498475" cy="446088"/>
            <a:chOff x="1749" y="1296"/>
            <a:chExt cx="405" cy="367"/>
          </a:xfrm>
        </p:grpSpPr>
        <p:sp>
          <p:nvSpPr>
            <p:cNvPr id="404546" name="Freeform 66"/>
            <p:cNvSpPr>
              <a:spLocks/>
            </p:cNvSpPr>
            <p:nvPr/>
          </p:nvSpPr>
          <p:spPr bwMode="auto">
            <a:xfrm>
              <a:off x="1749" y="1296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4547" name="Freeform 67"/>
            <p:cNvSpPr>
              <a:spLocks/>
            </p:cNvSpPr>
            <p:nvPr/>
          </p:nvSpPr>
          <p:spPr bwMode="auto">
            <a:xfrm>
              <a:off x="1840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4548" name="Freeform 68"/>
            <p:cNvSpPr>
              <a:spLocks/>
            </p:cNvSpPr>
            <p:nvPr/>
          </p:nvSpPr>
          <p:spPr bwMode="auto">
            <a:xfrm>
              <a:off x="193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4549" name="Freeform 69"/>
            <p:cNvSpPr>
              <a:spLocks/>
            </p:cNvSpPr>
            <p:nvPr/>
          </p:nvSpPr>
          <p:spPr bwMode="auto">
            <a:xfrm>
              <a:off x="202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4550" name="Rectangle 70"/>
          <p:cNvSpPr>
            <a:spLocks noChangeArrowheads="1"/>
          </p:cNvSpPr>
          <p:nvPr/>
        </p:nvSpPr>
        <p:spPr bwMode="auto">
          <a:xfrm>
            <a:off x="3924300" y="1536700"/>
            <a:ext cx="79216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Natural runoff</a:t>
            </a:r>
          </a:p>
        </p:txBody>
      </p:sp>
      <p:grpSp>
        <p:nvGrpSpPr>
          <p:cNvPr id="404551" name="Group 71"/>
          <p:cNvGrpSpPr>
            <a:grpSpLocks/>
          </p:cNvGrpSpPr>
          <p:nvPr/>
        </p:nvGrpSpPr>
        <p:grpSpPr bwMode="auto">
          <a:xfrm rot="-2700000">
            <a:off x="3454400" y="1557338"/>
            <a:ext cx="498475" cy="446087"/>
            <a:chOff x="1749" y="1296"/>
            <a:chExt cx="405" cy="367"/>
          </a:xfrm>
        </p:grpSpPr>
        <p:sp>
          <p:nvSpPr>
            <p:cNvPr id="404552" name="Freeform 72"/>
            <p:cNvSpPr>
              <a:spLocks/>
            </p:cNvSpPr>
            <p:nvPr/>
          </p:nvSpPr>
          <p:spPr bwMode="auto">
            <a:xfrm>
              <a:off x="1749" y="1296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4553" name="Freeform 73"/>
            <p:cNvSpPr>
              <a:spLocks/>
            </p:cNvSpPr>
            <p:nvPr/>
          </p:nvSpPr>
          <p:spPr bwMode="auto">
            <a:xfrm>
              <a:off x="1840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4554" name="Freeform 74"/>
            <p:cNvSpPr>
              <a:spLocks/>
            </p:cNvSpPr>
            <p:nvPr/>
          </p:nvSpPr>
          <p:spPr bwMode="auto">
            <a:xfrm>
              <a:off x="193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4555" name="Freeform 75"/>
            <p:cNvSpPr>
              <a:spLocks/>
            </p:cNvSpPr>
            <p:nvPr/>
          </p:nvSpPr>
          <p:spPr bwMode="auto">
            <a:xfrm>
              <a:off x="202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04" name="Rectangle 188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70" name="Line 54"/>
          <p:cNvSpPr>
            <a:spLocks noChangeShapeType="1"/>
          </p:cNvSpPr>
          <p:nvPr/>
        </p:nvSpPr>
        <p:spPr bwMode="auto">
          <a:xfrm flipV="1">
            <a:off x="684213" y="2997200"/>
            <a:ext cx="78486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418826" name="AutoShape 10"/>
          <p:cNvCxnSpPr>
            <a:cxnSpLocks noChangeShapeType="1"/>
            <a:stCxn id="418829" idx="6"/>
            <a:endCxn id="419003" idx="2"/>
          </p:cNvCxnSpPr>
          <p:nvPr/>
        </p:nvCxnSpPr>
        <p:spPr bwMode="auto">
          <a:xfrm>
            <a:off x="4781550" y="470217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418827" name="AutoShape 11"/>
          <p:cNvCxnSpPr>
            <a:cxnSpLocks noChangeShapeType="1"/>
            <a:stCxn id="419003" idx="6"/>
          </p:cNvCxnSpPr>
          <p:nvPr/>
        </p:nvCxnSpPr>
        <p:spPr bwMode="auto">
          <a:xfrm>
            <a:off x="6361113" y="4702175"/>
            <a:ext cx="1863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18829" name="Oval 13"/>
          <p:cNvSpPr>
            <a:spLocks noChangeArrowheads="1"/>
          </p:cNvSpPr>
          <p:nvPr/>
        </p:nvSpPr>
        <p:spPr bwMode="auto">
          <a:xfrm>
            <a:off x="4330700" y="448468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18830" name="AutoShape 14"/>
          <p:cNvSpPr>
            <a:spLocks noChangeArrowheads="1"/>
          </p:cNvSpPr>
          <p:nvPr/>
        </p:nvSpPr>
        <p:spPr bwMode="auto">
          <a:xfrm>
            <a:off x="5514975" y="3213100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418831" name="AutoShape 15"/>
          <p:cNvCxnSpPr>
            <a:cxnSpLocks noChangeShapeType="1"/>
            <a:stCxn id="419003" idx="0"/>
            <a:endCxn id="418830" idx="4"/>
          </p:cNvCxnSpPr>
          <p:nvPr/>
        </p:nvCxnSpPr>
        <p:spPr bwMode="auto">
          <a:xfrm flipH="1" flipV="1">
            <a:off x="6124575" y="3608388"/>
            <a:ext cx="4763" cy="8620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18834" name="AutoShape 18"/>
          <p:cNvSpPr>
            <a:spLocks noChangeArrowheads="1"/>
          </p:cNvSpPr>
          <p:nvPr/>
        </p:nvSpPr>
        <p:spPr bwMode="auto">
          <a:xfrm>
            <a:off x="3930650" y="58562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418835" name="AutoShape 19"/>
          <p:cNvCxnSpPr>
            <a:cxnSpLocks noChangeShapeType="1"/>
            <a:stCxn id="418829" idx="4"/>
            <a:endCxn id="418834" idx="1"/>
          </p:cNvCxnSpPr>
          <p:nvPr/>
        </p:nvCxnSpPr>
        <p:spPr bwMode="auto">
          <a:xfrm flipH="1">
            <a:off x="4540250" y="4933950"/>
            <a:ext cx="9525" cy="9080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521335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418848" name="Freeform 32"/>
          <p:cNvSpPr>
            <a:spLocks/>
          </p:cNvSpPr>
          <p:nvPr/>
        </p:nvSpPr>
        <p:spPr bwMode="auto">
          <a:xfrm rot="18900000">
            <a:off x="1547813" y="126841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418849" name="AutoShape 33"/>
          <p:cNvCxnSpPr>
            <a:cxnSpLocks noChangeShapeType="1"/>
            <a:stCxn id="418980" idx="3"/>
          </p:cNvCxnSpPr>
          <p:nvPr/>
        </p:nvCxnSpPr>
        <p:spPr bwMode="auto">
          <a:xfrm>
            <a:off x="2855913" y="1914525"/>
            <a:ext cx="2422525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18852" name="Freeform 36"/>
          <p:cNvSpPr>
            <a:spLocks/>
          </p:cNvSpPr>
          <p:nvPr/>
        </p:nvSpPr>
        <p:spPr bwMode="auto">
          <a:xfrm rot="18900000">
            <a:off x="1547813" y="405606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418853" name="AutoShape 37"/>
          <p:cNvCxnSpPr>
            <a:cxnSpLocks noChangeShapeType="1"/>
            <a:stCxn id="418855" idx="3"/>
            <a:endCxn id="418829" idx="2"/>
          </p:cNvCxnSpPr>
          <p:nvPr/>
        </p:nvCxnSpPr>
        <p:spPr bwMode="auto">
          <a:xfrm flipV="1">
            <a:off x="2855913" y="4702175"/>
            <a:ext cx="1460500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18854" name="Rectangle 38"/>
          <p:cNvSpPr>
            <a:spLocks noChangeArrowheads="1"/>
          </p:cNvSpPr>
          <p:nvPr/>
        </p:nvSpPr>
        <p:spPr bwMode="auto">
          <a:xfrm>
            <a:off x="349250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18855" name="AutoShape 39"/>
          <p:cNvSpPr>
            <a:spLocks noChangeArrowheads="1"/>
          </p:cNvSpPr>
          <p:nvPr/>
        </p:nvSpPr>
        <p:spPr bwMode="auto">
          <a:xfrm rot="16200000">
            <a:off x="1727200" y="416401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A</a:t>
            </a:r>
          </a:p>
        </p:txBody>
      </p:sp>
      <p:cxnSp>
        <p:nvCxnSpPr>
          <p:cNvPr id="418858" name="AutoShape 42"/>
          <p:cNvCxnSpPr>
            <a:cxnSpLocks noChangeShapeType="1"/>
            <a:stCxn id="418980" idx="2"/>
            <a:endCxn id="418855" idx="4"/>
          </p:cNvCxnSpPr>
          <p:nvPr/>
        </p:nvCxnSpPr>
        <p:spPr bwMode="auto">
          <a:xfrm flipH="1">
            <a:off x="2855913" y="2490788"/>
            <a:ext cx="1587" cy="16367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418900" name="Rectangle 84"/>
          <p:cNvSpPr>
            <a:spLocks noChangeArrowheads="1"/>
          </p:cNvSpPr>
          <p:nvPr/>
        </p:nvSpPr>
        <p:spPr bwMode="auto">
          <a:xfrm>
            <a:off x="2987675" y="34290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418904" name="Rectangle 88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 dirty="0">
                <a:solidFill>
                  <a:schemeClr val="tx2"/>
                </a:solidFill>
              </a:rPr>
              <a:t>Network model with penalties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sp>
        <p:nvSpPr>
          <p:cNvPr id="418932" name="Rectangle 116"/>
          <p:cNvSpPr>
            <a:spLocks noChangeArrowheads="1"/>
          </p:cNvSpPr>
          <p:nvPr/>
        </p:nvSpPr>
        <p:spPr bwMode="auto">
          <a:xfrm>
            <a:off x="973138" y="184467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418933" name="Rectangle 117"/>
          <p:cNvSpPr>
            <a:spLocks noChangeArrowheads="1"/>
          </p:cNvSpPr>
          <p:nvPr/>
        </p:nvSpPr>
        <p:spPr bwMode="auto">
          <a:xfrm>
            <a:off x="1068388" y="2154238"/>
            <a:ext cx="769937" cy="554037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418934" name="Rectangle 118"/>
          <p:cNvSpPr>
            <a:spLocks noChangeArrowheads="1"/>
          </p:cNvSpPr>
          <p:nvPr/>
        </p:nvSpPr>
        <p:spPr bwMode="auto">
          <a:xfrm>
            <a:off x="1068388" y="2060575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418935" name="Rectangle 119"/>
          <p:cNvSpPr>
            <a:spLocks noChangeArrowheads="1"/>
          </p:cNvSpPr>
          <p:nvPr/>
        </p:nvSpPr>
        <p:spPr bwMode="auto">
          <a:xfrm>
            <a:off x="1068388" y="2154238"/>
            <a:ext cx="769937" cy="4683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418936" name="Rectangle 120"/>
          <p:cNvSpPr>
            <a:spLocks noChangeArrowheads="1"/>
          </p:cNvSpPr>
          <p:nvPr/>
        </p:nvSpPr>
        <p:spPr bwMode="auto">
          <a:xfrm>
            <a:off x="1068388" y="2620963"/>
            <a:ext cx="769937" cy="904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418938" name="Rectangle 122"/>
          <p:cNvSpPr>
            <a:spLocks noChangeArrowheads="1"/>
          </p:cNvSpPr>
          <p:nvPr/>
        </p:nvSpPr>
        <p:spPr bwMode="auto">
          <a:xfrm>
            <a:off x="973138" y="46529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418939" name="Rectangle 123"/>
          <p:cNvSpPr>
            <a:spLocks noChangeArrowheads="1"/>
          </p:cNvSpPr>
          <p:nvPr/>
        </p:nvSpPr>
        <p:spPr bwMode="auto">
          <a:xfrm>
            <a:off x="1068388" y="4962525"/>
            <a:ext cx="769937" cy="554038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418940" name="Rectangle 124"/>
          <p:cNvSpPr>
            <a:spLocks noChangeArrowheads="1"/>
          </p:cNvSpPr>
          <p:nvPr/>
        </p:nvSpPr>
        <p:spPr bwMode="auto">
          <a:xfrm>
            <a:off x="1068388" y="4876800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418941" name="Rectangle 125"/>
          <p:cNvSpPr>
            <a:spLocks noChangeArrowheads="1"/>
          </p:cNvSpPr>
          <p:nvPr/>
        </p:nvSpPr>
        <p:spPr bwMode="auto">
          <a:xfrm>
            <a:off x="1068388" y="496252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18942" name="Rectangle 126"/>
          <p:cNvSpPr>
            <a:spLocks noChangeArrowheads="1"/>
          </p:cNvSpPr>
          <p:nvPr/>
        </p:nvSpPr>
        <p:spPr bwMode="auto">
          <a:xfrm>
            <a:off x="1068388" y="5429250"/>
            <a:ext cx="769937" cy="904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418943" name="Rectangle 127"/>
          <p:cNvSpPr>
            <a:spLocks noChangeArrowheads="1"/>
          </p:cNvSpPr>
          <p:nvPr/>
        </p:nvSpPr>
        <p:spPr bwMode="auto">
          <a:xfrm>
            <a:off x="1068388" y="519747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10</a:t>
            </a:r>
          </a:p>
        </p:txBody>
      </p:sp>
      <p:grpSp>
        <p:nvGrpSpPr>
          <p:cNvPr id="418944" name="Group 128"/>
          <p:cNvGrpSpPr>
            <a:grpSpLocks/>
          </p:cNvGrpSpPr>
          <p:nvPr/>
        </p:nvGrpSpPr>
        <p:grpSpPr bwMode="auto">
          <a:xfrm>
            <a:off x="1223963" y="3430588"/>
            <a:ext cx="1404937" cy="234950"/>
            <a:chOff x="861" y="2296"/>
            <a:chExt cx="885" cy="148"/>
          </a:xfrm>
        </p:grpSpPr>
        <p:sp>
          <p:nvSpPr>
            <p:cNvPr id="418945" name="Rectangle 129"/>
            <p:cNvSpPr>
              <a:spLocks noChangeArrowheads="1"/>
            </p:cNvSpPr>
            <p:nvPr/>
          </p:nvSpPr>
          <p:spPr bwMode="auto">
            <a:xfrm>
              <a:off x="1429" y="229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418946" name="Rectangle 130"/>
            <p:cNvSpPr>
              <a:spLocks noChangeArrowheads="1"/>
            </p:cNvSpPr>
            <p:nvPr/>
          </p:nvSpPr>
          <p:spPr bwMode="auto">
            <a:xfrm>
              <a:off x="861" y="229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– 2</a:t>
              </a:r>
            </a:p>
          </p:txBody>
        </p:sp>
      </p:grpSp>
      <p:sp>
        <p:nvSpPr>
          <p:cNvPr id="418963" name="Rectangle 147"/>
          <p:cNvSpPr>
            <a:spLocks noChangeArrowheads="1"/>
          </p:cNvSpPr>
          <p:nvPr/>
        </p:nvSpPr>
        <p:spPr bwMode="auto">
          <a:xfrm>
            <a:off x="6084888" y="38735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418964" name="Group 148"/>
          <p:cNvGrpSpPr>
            <a:grpSpLocks/>
          </p:cNvGrpSpPr>
          <p:nvPr/>
        </p:nvGrpSpPr>
        <p:grpSpPr bwMode="auto">
          <a:xfrm>
            <a:off x="4610100" y="3759200"/>
            <a:ext cx="1404938" cy="461963"/>
            <a:chOff x="2880" y="1026"/>
            <a:chExt cx="885" cy="291"/>
          </a:xfrm>
        </p:grpSpPr>
        <p:sp>
          <p:nvSpPr>
            <p:cNvPr id="418965" name="Rectangle 149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418966" name="Rectangle 150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1.0</a:t>
              </a:r>
            </a:p>
          </p:txBody>
        </p:sp>
        <p:sp>
          <p:nvSpPr>
            <p:cNvPr id="418967" name="Rectangle 151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18968" name="Rectangle 152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1.0 to 1.0</a:t>
              </a:r>
            </a:p>
          </p:txBody>
        </p:sp>
      </p:grpSp>
      <p:sp>
        <p:nvSpPr>
          <p:cNvPr id="418969" name="Rectangle 153"/>
          <p:cNvSpPr>
            <a:spLocks noChangeArrowheads="1"/>
          </p:cNvSpPr>
          <p:nvPr/>
        </p:nvSpPr>
        <p:spPr bwMode="auto">
          <a:xfrm>
            <a:off x="4535488" y="534352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418970" name="Group 154"/>
          <p:cNvGrpSpPr>
            <a:grpSpLocks/>
          </p:cNvGrpSpPr>
          <p:nvPr/>
        </p:nvGrpSpPr>
        <p:grpSpPr bwMode="auto">
          <a:xfrm>
            <a:off x="3060700" y="5229225"/>
            <a:ext cx="1404938" cy="461963"/>
            <a:chOff x="2880" y="1026"/>
            <a:chExt cx="885" cy="291"/>
          </a:xfrm>
        </p:grpSpPr>
        <p:sp>
          <p:nvSpPr>
            <p:cNvPr id="418971" name="Rectangle 155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418972" name="Rectangle 156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10</a:t>
              </a:r>
            </a:p>
          </p:txBody>
        </p:sp>
        <p:sp>
          <p:nvSpPr>
            <p:cNvPr id="418973" name="Rectangle 157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18974" name="Rectangle 158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10 to 10</a:t>
              </a:r>
            </a:p>
          </p:txBody>
        </p:sp>
      </p:grpSp>
      <p:sp>
        <p:nvSpPr>
          <p:cNvPr id="418980" name="AutoShape 164"/>
          <p:cNvSpPr>
            <a:spLocks noChangeArrowheads="1"/>
          </p:cNvSpPr>
          <p:nvPr/>
        </p:nvSpPr>
        <p:spPr bwMode="auto">
          <a:xfrm rot="16200000">
            <a:off x="1727200" y="137636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418988" name="Rectangle 172"/>
          <p:cNvSpPr>
            <a:spLocks noChangeArrowheads="1"/>
          </p:cNvSpPr>
          <p:nvPr/>
        </p:nvSpPr>
        <p:spPr bwMode="auto">
          <a:xfrm>
            <a:off x="3132138" y="19161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418989" name="AutoShape 173"/>
          <p:cNvSpPr>
            <a:spLocks noChangeArrowheads="1"/>
          </p:cNvSpPr>
          <p:nvPr/>
        </p:nvSpPr>
        <p:spPr bwMode="auto">
          <a:xfrm>
            <a:off x="3494088" y="141128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418990" name="Group 174"/>
          <p:cNvGrpSpPr>
            <a:grpSpLocks/>
          </p:cNvGrpSpPr>
          <p:nvPr/>
        </p:nvGrpSpPr>
        <p:grpSpPr bwMode="auto">
          <a:xfrm>
            <a:off x="3382963" y="2030413"/>
            <a:ext cx="1404937" cy="461962"/>
            <a:chOff x="2880" y="1026"/>
            <a:chExt cx="885" cy="291"/>
          </a:xfrm>
        </p:grpSpPr>
        <p:sp>
          <p:nvSpPr>
            <p:cNvPr id="418991" name="Rectangle 175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418992" name="Rectangle 176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418993" name="Rectangle 177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18994" name="Rectangle 178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418995" name="Rectangle 179"/>
          <p:cNvSpPr>
            <a:spLocks noChangeArrowheads="1"/>
          </p:cNvSpPr>
          <p:nvPr/>
        </p:nvSpPr>
        <p:spPr bwMode="auto">
          <a:xfrm>
            <a:off x="6372225" y="47244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18996" name="AutoShape 180"/>
          <p:cNvSpPr>
            <a:spLocks noChangeArrowheads="1"/>
          </p:cNvSpPr>
          <p:nvPr/>
        </p:nvSpPr>
        <p:spPr bwMode="auto">
          <a:xfrm>
            <a:off x="6734175" y="4219575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418997" name="Group 181"/>
          <p:cNvGrpSpPr>
            <a:grpSpLocks/>
          </p:cNvGrpSpPr>
          <p:nvPr/>
        </p:nvGrpSpPr>
        <p:grpSpPr bwMode="auto">
          <a:xfrm>
            <a:off x="6623050" y="4838700"/>
            <a:ext cx="1404938" cy="461963"/>
            <a:chOff x="2880" y="1026"/>
            <a:chExt cx="885" cy="291"/>
          </a:xfrm>
        </p:grpSpPr>
        <p:sp>
          <p:nvSpPr>
            <p:cNvPr id="418998" name="Rectangle 182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418999" name="Rectangle 183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419000" name="Rectangle 184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19001" name="Rectangle 185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419003" name="Oval 187"/>
          <p:cNvSpPr>
            <a:spLocks noChangeArrowheads="1"/>
          </p:cNvSpPr>
          <p:nvPr/>
        </p:nvSpPr>
        <p:spPr bwMode="auto">
          <a:xfrm>
            <a:off x="5910263" y="448468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475" name="Line 3"/>
          <p:cNvSpPr>
            <a:spLocks noChangeShapeType="1"/>
          </p:cNvSpPr>
          <p:nvPr/>
        </p:nvSpPr>
        <p:spPr bwMode="auto">
          <a:xfrm flipV="1">
            <a:off x="684213" y="2997200"/>
            <a:ext cx="78486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7476" name="AutoShape 4"/>
          <p:cNvCxnSpPr>
            <a:cxnSpLocks noChangeShapeType="1"/>
            <a:stCxn id="617478" idx="6"/>
            <a:endCxn id="617534" idx="2"/>
          </p:cNvCxnSpPr>
          <p:nvPr/>
        </p:nvCxnSpPr>
        <p:spPr bwMode="auto">
          <a:xfrm>
            <a:off x="4781550" y="470217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7477" name="AutoShape 5"/>
          <p:cNvCxnSpPr>
            <a:cxnSpLocks noChangeShapeType="1"/>
            <a:stCxn id="617534" idx="6"/>
          </p:cNvCxnSpPr>
          <p:nvPr/>
        </p:nvCxnSpPr>
        <p:spPr bwMode="auto">
          <a:xfrm>
            <a:off x="6361113" y="4702175"/>
            <a:ext cx="1863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7478" name="Oval 6"/>
          <p:cNvSpPr>
            <a:spLocks noChangeArrowheads="1"/>
          </p:cNvSpPr>
          <p:nvPr/>
        </p:nvSpPr>
        <p:spPr bwMode="auto">
          <a:xfrm>
            <a:off x="4330700" y="448468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17479" name="AutoShape 7"/>
          <p:cNvSpPr>
            <a:spLocks noChangeArrowheads="1"/>
          </p:cNvSpPr>
          <p:nvPr/>
        </p:nvSpPr>
        <p:spPr bwMode="auto">
          <a:xfrm>
            <a:off x="5514975" y="3213100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17480" name="AutoShape 8"/>
          <p:cNvCxnSpPr>
            <a:cxnSpLocks noChangeShapeType="1"/>
            <a:stCxn id="617534" idx="0"/>
            <a:endCxn id="617479" idx="4"/>
          </p:cNvCxnSpPr>
          <p:nvPr/>
        </p:nvCxnSpPr>
        <p:spPr bwMode="auto">
          <a:xfrm flipH="1" flipV="1">
            <a:off x="6124575" y="3608388"/>
            <a:ext cx="4763" cy="8620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7481" name="AutoShape 9"/>
          <p:cNvSpPr>
            <a:spLocks noChangeArrowheads="1"/>
          </p:cNvSpPr>
          <p:nvPr/>
        </p:nvSpPr>
        <p:spPr bwMode="auto">
          <a:xfrm>
            <a:off x="3930650" y="58562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17482" name="AutoShape 10"/>
          <p:cNvCxnSpPr>
            <a:cxnSpLocks noChangeShapeType="1"/>
            <a:stCxn id="617478" idx="4"/>
            <a:endCxn id="617481" idx="1"/>
          </p:cNvCxnSpPr>
          <p:nvPr/>
        </p:nvCxnSpPr>
        <p:spPr bwMode="auto">
          <a:xfrm flipH="1">
            <a:off x="4540250" y="4933950"/>
            <a:ext cx="9525" cy="9080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7483" name="Rectangle 11"/>
          <p:cNvSpPr>
            <a:spLocks noChangeArrowheads="1"/>
          </p:cNvSpPr>
          <p:nvPr/>
        </p:nvSpPr>
        <p:spPr bwMode="auto">
          <a:xfrm>
            <a:off x="521335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7484" name="Freeform 12"/>
          <p:cNvSpPr>
            <a:spLocks/>
          </p:cNvSpPr>
          <p:nvPr/>
        </p:nvSpPr>
        <p:spPr bwMode="auto">
          <a:xfrm rot="18900000">
            <a:off x="1547813" y="126841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7485" name="AutoShape 13"/>
          <p:cNvCxnSpPr>
            <a:cxnSpLocks noChangeShapeType="1"/>
            <a:stCxn id="617519" idx="3"/>
          </p:cNvCxnSpPr>
          <p:nvPr/>
        </p:nvCxnSpPr>
        <p:spPr bwMode="auto">
          <a:xfrm>
            <a:off x="2855913" y="1914525"/>
            <a:ext cx="2422525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7486" name="Freeform 14"/>
          <p:cNvSpPr>
            <a:spLocks/>
          </p:cNvSpPr>
          <p:nvPr/>
        </p:nvSpPr>
        <p:spPr bwMode="auto">
          <a:xfrm rot="18900000">
            <a:off x="1547813" y="405606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7487" name="AutoShape 15"/>
          <p:cNvCxnSpPr>
            <a:cxnSpLocks noChangeShapeType="1"/>
            <a:stCxn id="617489" idx="3"/>
            <a:endCxn id="617478" idx="2"/>
          </p:cNvCxnSpPr>
          <p:nvPr/>
        </p:nvCxnSpPr>
        <p:spPr bwMode="auto">
          <a:xfrm flipV="1">
            <a:off x="2855913" y="4702175"/>
            <a:ext cx="1460500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7488" name="Rectangle 16"/>
          <p:cNvSpPr>
            <a:spLocks noChangeArrowheads="1"/>
          </p:cNvSpPr>
          <p:nvPr/>
        </p:nvSpPr>
        <p:spPr bwMode="auto">
          <a:xfrm>
            <a:off x="349250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7489" name="AutoShape 17"/>
          <p:cNvSpPr>
            <a:spLocks noChangeArrowheads="1"/>
          </p:cNvSpPr>
          <p:nvPr/>
        </p:nvSpPr>
        <p:spPr bwMode="auto">
          <a:xfrm rot="16200000">
            <a:off x="1727200" y="416401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A</a:t>
            </a:r>
          </a:p>
        </p:txBody>
      </p:sp>
      <p:cxnSp>
        <p:nvCxnSpPr>
          <p:cNvPr id="617490" name="AutoShape 18"/>
          <p:cNvCxnSpPr>
            <a:cxnSpLocks noChangeShapeType="1"/>
            <a:stCxn id="617519" idx="2"/>
            <a:endCxn id="617489" idx="4"/>
          </p:cNvCxnSpPr>
          <p:nvPr/>
        </p:nvCxnSpPr>
        <p:spPr bwMode="auto">
          <a:xfrm flipH="1">
            <a:off x="2855913" y="2490788"/>
            <a:ext cx="1587" cy="16367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7491" name="Rectangle 19"/>
          <p:cNvSpPr>
            <a:spLocks noChangeArrowheads="1"/>
          </p:cNvSpPr>
          <p:nvPr/>
        </p:nvSpPr>
        <p:spPr bwMode="auto">
          <a:xfrm>
            <a:off x="2987675" y="34290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17493" name="Rectangle 21"/>
          <p:cNvSpPr>
            <a:spLocks noChangeArrowheads="1"/>
          </p:cNvSpPr>
          <p:nvPr/>
        </p:nvSpPr>
        <p:spPr bwMode="auto">
          <a:xfrm>
            <a:off x="973138" y="184467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617494" name="Rectangle 22"/>
          <p:cNvSpPr>
            <a:spLocks noChangeArrowheads="1"/>
          </p:cNvSpPr>
          <p:nvPr/>
        </p:nvSpPr>
        <p:spPr bwMode="auto">
          <a:xfrm>
            <a:off x="1068388" y="2154238"/>
            <a:ext cx="769937" cy="554037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617495" name="Rectangle 23"/>
          <p:cNvSpPr>
            <a:spLocks noChangeArrowheads="1"/>
          </p:cNvSpPr>
          <p:nvPr/>
        </p:nvSpPr>
        <p:spPr bwMode="auto">
          <a:xfrm>
            <a:off x="1068388" y="2060575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7497" name="Rectangle 25"/>
          <p:cNvSpPr>
            <a:spLocks noChangeArrowheads="1"/>
          </p:cNvSpPr>
          <p:nvPr/>
        </p:nvSpPr>
        <p:spPr bwMode="auto">
          <a:xfrm>
            <a:off x="1068388" y="2620963"/>
            <a:ext cx="769937" cy="904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7498" name="Rectangle 26"/>
          <p:cNvSpPr>
            <a:spLocks noChangeArrowheads="1"/>
          </p:cNvSpPr>
          <p:nvPr/>
        </p:nvSpPr>
        <p:spPr bwMode="auto">
          <a:xfrm>
            <a:off x="973138" y="46529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617499" name="Rectangle 27"/>
          <p:cNvSpPr>
            <a:spLocks noChangeArrowheads="1"/>
          </p:cNvSpPr>
          <p:nvPr/>
        </p:nvSpPr>
        <p:spPr bwMode="auto">
          <a:xfrm>
            <a:off x="1068388" y="4962525"/>
            <a:ext cx="769937" cy="554038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617500" name="Rectangle 28"/>
          <p:cNvSpPr>
            <a:spLocks noChangeArrowheads="1"/>
          </p:cNvSpPr>
          <p:nvPr/>
        </p:nvSpPr>
        <p:spPr bwMode="auto">
          <a:xfrm>
            <a:off x="1068388" y="4876800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7502" name="Rectangle 30"/>
          <p:cNvSpPr>
            <a:spLocks noChangeArrowheads="1"/>
          </p:cNvSpPr>
          <p:nvPr/>
        </p:nvSpPr>
        <p:spPr bwMode="auto">
          <a:xfrm>
            <a:off x="1068388" y="5429250"/>
            <a:ext cx="769937" cy="904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7503" name="Rectangle 31"/>
          <p:cNvSpPr>
            <a:spLocks noChangeArrowheads="1"/>
          </p:cNvSpPr>
          <p:nvPr/>
        </p:nvSpPr>
        <p:spPr bwMode="auto">
          <a:xfrm>
            <a:off x="1068388" y="519747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10</a:t>
            </a:r>
          </a:p>
        </p:txBody>
      </p:sp>
      <p:grpSp>
        <p:nvGrpSpPr>
          <p:cNvPr id="617504" name="Group 32"/>
          <p:cNvGrpSpPr>
            <a:grpSpLocks/>
          </p:cNvGrpSpPr>
          <p:nvPr/>
        </p:nvGrpSpPr>
        <p:grpSpPr bwMode="auto">
          <a:xfrm>
            <a:off x="1223963" y="3430588"/>
            <a:ext cx="1404937" cy="234950"/>
            <a:chOff x="861" y="2296"/>
            <a:chExt cx="885" cy="148"/>
          </a:xfrm>
        </p:grpSpPr>
        <p:sp>
          <p:nvSpPr>
            <p:cNvPr id="617505" name="Rectangle 33"/>
            <p:cNvSpPr>
              <a:spLocks noChangeArrowheads="1"/>
            </p:cNvSpPr>
            <p:nvPr/>
          </p:nvSpPr>
          <p:spPr bwMode="auto">
            <a:xfrm>
              <a:off x="1429" y="229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617506" name="Rectangle 34"/>
            <p:cNvSpPr>
              <a:spLocks noChangeArrowheads="1"/>
            </p:cNvSpPr>
            <p:nvPr/>
          </p:nvSpPr>
          <p:spPr bwMode="auto">
            <a:xfrm>
              <a:off x="861" y="229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– 2</a:t>
              </a:r>
            </a:p>
          </p:txBody>
        </p:sp>
      </p:grpSp>
      <p:sp>
        <p:nvSpPr>
          <p:cNvPr id="617507" name="Rectangle 35"/>
          <p:cNvSpPr>
            <a:spLocks noChangeArrowheads="1"/>
          </p:cNvSpPr>
          <p:nvPr/>
        </p:nvSpPr>
        <p:spPr bwMode="auto">
          <a:xfrm>
            <a:off x="6084888" y="38735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617508" name="Group 36"/>
          <p:cNvGrpSpPr>
            <a:grpSpLocks/>
          </p:cNvGrpSpPr>
          <p:nvPr/>
        </p:nvGrpSpPr>
        <p:grpSpPr bwMode="auto">
          <a:xfrm>
            <a:off x="4610100" y="3759200"/>
            <a:ext cx="1404938" cy="461963"/>
            <a:chOff x="2880" y="1026"/>
            <a:chExt cx="885" cy="291"/>
          </a:xfrm>
        </p:grpSpPr>
        <p:sp>
          <p:nvSpPr>
            <p:cNvPr id="617509" name="Rectangle 37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617510" name="Rectangle 38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1.0</a:t>
              </a:r>
            </a:p>
          </p:txBody>
        </p:sp>
        <p:sp>
          <p:nvSpPr>
            <p:cNvPr id="617511" name="Rectangle 39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7512" name="Rectangle 40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1.0 to 1.0</a:t>
              </a:r>
            </a:p>
          </p:txBody>
        </p:sp>
      </p:grpSp>
      <p:sp>
        <p:nvSpPr>
          <p:cNvPr id="617513" name="Rectangle 41"/>
          <p:cNvSpPr>
            <a:spLocks noChangeArrowheads="1"/>
          </p:cNvSpPr>
          <p:nvPr/>
        </p:nvSpPr>
        <p:spPr bwMode="auto">
          <a:xfrm>
            <a:off x="4535488" y="534352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617514" name="Group 42"/>
          <p:cNvGrpSpPr>
            <a:grpSpLocks/>
          </p:cNvGrpSpPr>
          <p:nvPr/>
        </p:nvGrpSpPr>
        <p:grpSpPr bwMode="auto">
          <a:xfrm>
            <a:off x="3060700" y="5229225"/>
            <a:ext cx="1404938" cy="461963"/>
            <a:chOff x="2880" y="1026"/>
            <a:chExt cx="885" cy="291"/>
          </a:xfrm>
        </p:grpSpPr>
        <p:sp>
          <p:nvSpPr>
            <p:cNvPr id="617515" name="Rectangle 43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617516" name="Rectangle 44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10</a:t>
              </a:r>
            </a:p>
          </p:txBody>
        </p:sp>
        <p:sp>
          <p:nvSpPr>
            <p:cNvPr id="617517" name="Rectangle 45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7518" name="Rectangle 46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10 to 10</a:t>
              </a:r>
            </a:p>
          </p:txBody>
        </p:sp>
      </p:grpSp>
      <p:sp>
        <p:nvSpPr>
          <p:cNvPr id="617519" name="AutoShape 47"/>
          <p:cNvSpPr>
            <a:spLocks noChangeArrowheads="1"/>
          </p:cNvSpPr>
          <p:nvPr/>
        </p:nvSpPr>
        <p:spPr bwMode="auto">
          <a:xfrm rot="16200000">
            <a:off x="1727200" y="137636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617520" name="Rectangle 48"/>
          <p:cNvSpPr>
            <a:spLocks noChangeArrowheads="1"/>
          </p:cNvSpPr>
          <p:nvPr/>
        </p:nvSpPr>
        <p:spPr bwMode="auto">
          <a:xfrm>
            <a:off x="3132138" y="19161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17521" name="AutoShape 49"/>
          <p:cNvSpPr>
            <a:spLocks noChangeArrowheads="1"/>
          </p:cNvSpPr>
          <p:nvPr/>
        </p:nvSpPr>
        <p:spPr bwMode="auto">
          <a:xfrm>
            <a:off x="3494088" y="141128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617522" name="Group 50"/>
          <p:cNvGrpSpPr>
            <a:grpSpLocks/>
          </p:cNvGrpSpPr>
          <p:nvPr/>
        </p:nvGrpSpPr>
        <p:grpSpPr bwMode="auto">
          <a:xfrm>
            <a:off x="3382963" y="2030413"/>
            <a:ext cx="1404937" cy="461962"/>
            <a:chOff x="2880" y="1026"/>
            <a:chExt cx="885" cy="291"/>
          </a:xfrm>
        </p:grpSpPr>
        <p:sp>
          <p:nvSpPr>
            <p:cNvPr id="617523" name="Rectangle 51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617524" name="Rectangle 52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617525" name="Rectangle 53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7526" name="Rectangle 54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617527" name="Rectangle 55"/>
          <p:cNvSpPr>
            <a:spLocks noChangeArrowheads="1"/>
          </p:cNvSpPr>
          <p:nvPr/>
        </p:nvSpPr>
        <p:spPr bwMode="auto">
          <a:xfrm>
            <a:off x="6372225" y="47244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17528" name="AutoShape 56"/>
          <p:cNvSpPr>
            <a:spLocks noChangeArrowheads="1"/>
          </p:cNvSpPr>
          <p:nvPr/>
        </p:nvSpPr>
        <p:spPr bwMode="auto">
          <a:xfrm>
            <a:off x="6734175" y="4219575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617529" name="Group 57"/>
          <p:cNvGrpSpPr>
            <a:grpSpLocks/>
          </p:cNvGrpSpPr>
          <p:nvPr/>
        </p:nvGrpSpPr>
        <p:grpSpPr bwMode="auto">
          <a:xfrm>
            <a:off x="6623050" y="4838700"/>
            <a:ext cx="1404938" cy="461963"/>
            <a:chOff x="2880" y="1026"/>
            <a:chExt cx="885" cy="291"/>
          </a:xfrm>
        </p:grpSpPr>
        <p:sp>
          <p:nvSpPr>
            <p:cNvPr id="617530" name="Rectangle 58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617531" name="Rectangle 59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617532" name="Rectangle 60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7533" name="Rectangle 61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617534" name="Oval 62"/>
          <p:cNvSpPr>
            <a:spLocks noChangeArrowheads="1"/>
          </p:cNvSpPr>
          <p:nvPr/>
        </p:nvSpPr>
        <p:spPr bwMode="auto">
          <a:xfrm>
            <a:off x="5910263" y="448468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7536" name="Rectangle 64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1</a:t>
            </a:r>
            <a:r>
              <a:rPr lang="en-GB" sz="4400" b="1" dirty="0" smtClean="0">
                <a:solidFill>
                  <a:schemeClr val="tx2"/>
                </a:solidFill>
              </a:rPr>
              <a:t>: Reservoir A in Zone 1</a:t>
            </a:r>
            <a:endParaRPr lang="en-GB" sz="4400" b="1" i="1" dirty="0">
              <a:solidFill>
                <a:schemeClr val="tx2"/>
              </a:solidFill>
            </a:endParaRPr>
          </a:p>
        </p:txBody>
      </p:sp>
      <p:sp>
        <p:nvSpPr>
          <p:cNvPr id="617538" name="Rectangle 66"/>
          <p:cNvSpPr>
            <a:spLocks noChangeArrowheads="1"/>
          </p:cNvSpPr>
          <p:nvPr/>
        </p:nvSpPr>
        <p:spPr bwMode="auto">
          <a:xfrm>
            <a:off x="1079500" y="2159000"/>
            <a:ext cx="769938" cy="233363"/>
          </a:xfrm>
          <a:prstGeom prst="rect">
            <a:avLst/>
          </a:prstGeom>
          <a:solidFill>
            <a:srgbClr val="FF99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cxnSp>
        <p:nvCxnSpPr>
          <p:cNvPr id="617539" name="AutoShape 67"/>
          <p:cNvCxnSpPr>
            <a:cxnSpLocks noChangeShapeType="1"/>
          </p:cNvCxnSpPr>
          <p:nvPr/>
        </p:nvCxnSpPr>
        <p:spPr bwMode="auto">
          <a:xfrm flipH="1">
            <a:off x="736600" y="5084763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triangle" w="med" len="lg"/>
            <a:tailEnd type="none" w="med" len="lg"/>
          </a:ln>
          <a:effectLst/>
        </p:spPr>
      </p:cxnSp>
      <p:cxnSp>
        <p:nvCxnSpPr>
          <p:cNvPr id="617540" name="AutoShape 68"/>
          <p:cNvCxnSpPr>
            <a:cxnSpLocks noChangeShapeType="1"/>
          </p:cNvCxnSpPr>
          <p:nvPr/>
        </p:nvCxnSpPr>
        <p:spPr bwMode="auto">
          <a:xfrm flipH="1">
            <a:off x="736600" y="2374900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triangle" w="med" len="lg"/>
            <a:tailEnd type="none" w="med" len="lg"/>
          </a:ln>
          <a:effectLst/>
        </p:spPr>
      </p:cxnSp>
      <p:sp>
        <p:nvSpPr>
          <p:cNvPr id="617496" name="Rectangle 24"/>
          <p:cNvSpPr>
            <a:spLocks noChangeArrowheads="1"/>
          </p:cNvSpPr>
          <p:nvPr/>
        </p:nvSpPr>
        <p:spPr bwMode="auto">
          <a:xfrm>
            <a:off x="1068388" y="2154238"/>
            <a:ext cx="769937" cy="4683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617537" name="Rectangle 65"/>
          <p:cNvSpPr>
            <a:spLocks noChangeArrowheads="1"/>
          </p:cNvSpPr>
          <p:nvPr/>
        </p:nvSpPr>
        <p:spPr bwMode="auto">
          <a:xfrm>
            <a:off x="1079500" y="4976813"/>
            <a:ext cx="769938" cy="117475"/>
          </a:xfrm>
          <a:prstGeom prst="rect">
            <a:avLst/>
          </a:prstGeom>
          <a:solidFill>
            <a:srgbClr val="FF99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7501" name="Rectangle 29"/>
          <p:cNvSpPr>
            <a:spLocks noChangeArrowheads="1"/>
          </p:cNvSpPr>
          <p:nvPr/>
        </p:nvSpPr>
        <p:spPr bwMode="auto">
          <a:xfrm>
            <a:off x="1068388" y="496252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523" name="Line 3"/>
          <p:cNvSpPr>
            <a:spLocks noChangeShapeType="1"/>
          </p:cNvSpPr>
          <p:nvPr/>
        </p:nvSpPr>
        <p:spPr bwMode="auto">
          <a:xfrm flipV="1">
            <a:off x="684213" y="2997200"/>
            <a:ext cx="78486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9524" name="AutoShape 4"/>
          <p:cNvCxnSpPr>
            <a:cxnSpLocks noChangeShapeType="1"/>
            <a:stCxn id="619526" idx="6"/>
            <a:endCxn id="619579" idx="2"/>
          </p:cNvCxnSpPr>
          <p:nvPr/>
        </p:nvCxnSpPr>
        <p:spPr bwMode="auto">
          <a:xfrm>
            <a:off x="4781550" y="470217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19525" name="AutoShape 5"/>
          <p:cNvCxnSpPr>
            <a:cxnSpLocks noChangeShapeType="1"/>
            <a:stCxn id="619579" idx="6"/>
          </p:cNvCxnSpPr>
          <p:nvPr/>
        </p:nvCxnSpPr>
        <p:spPr bwMode="auto">
          <a:xfrm>
            <a:off x="6361113" y="4702175"/>
            <a:ext cx="1863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9526" name="Oval 6"/>
          <p:cNvSpPr>
            <a:spLocks noChangeArrowheads="1"/>
          </p:cNvSpPr>
          <p:nvPr/>
        </p:nvSpPr>
        <p:spPr bwMode="auto">
          <a:xfrm>
            <a:off x="4330700" y="448468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19527" name="AutoShape 7"/>
          <p:cNvSpPr>
            <a:spLocks noChangeArrowheads="1"/>
          </p:cNvSpPr>
          <p:nvPr/>
        </p:nvSpPr>
        <p:spPr bwMode="auto">
          <a:xfrm>
            <a:off x="5514975" y="3213100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19528" name="AutoShape 8"/>
          <p:cNvCxnSpPr>
            <a:cxnSpLocks noChangeShapeType="1"/>
            <a:stCxn id="619579" idx="0"/>
            <a:endCxn id="619527" idx="4"/>
          </p:cNvCxnSpPr>
          <p:nvPr/>
        </p:nvCxnSpPr>
        <p:spPr bwMode="auto">
          <a:xfrm flipH="1" flipV="1">
            <a:off x="6124575" y="3608388"/>
            <a:ext cx="4763" cy="8620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9529" name="AutoShape 9"/>
          <p:cNvSpPr>
            <a:spLocks noChangeArrowheads="1"/>
          </p:cNvSpPr>
          <p:nvPr/>
        </p:nvSpPr>
        <p:spPr bwMode="auto">
          <a:xfrm>
            <a:off x="3930650" y="58562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19530" name="AutoShape 10"/>
          <p:cNvCxnSpPr>
            <a:cxnSpLocks noChangeShapeType="1"/>
            <a:stCxn id="619526" idx="4"/>
            <a:endCxn id="619529" idx="1"/>
          </p:cNvCxnSpPr>
          <p:nvPr/>
        </p:nvCxnSpPr>
        <p:spPr bwMode="auto">
          <a:xfrm flipH="1">
            <a:off x="4540250" y="4933950"/>
            <a:ext cx="9525" cy="9080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521335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9532" name="Freeform 12"/>
          <p:cNvSpPr>
            <a:spLocks/>
          </p:cNvSpPr>
          <p:nvPr/>
        </p:nvSpPr>
        <p:spPr bwMode="auto">
          <a:xfrm rot="18900000">
            <a:off x="1547813" y="126841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9533" name="AutoShape 13"/>
          <p:cNvCxnSpPr>
            <a:cxnSpLocks noChangeShapeType="1"/>
            <a:stCxn id="619564" idx="3"/>
          </p:cNvCxnSpPr>
          <p:nvPr/>
        </p:nvCxnSpPr>
        <p:spPr bwMode="auto">
          <a:xfrm>
            <a:off x="2855913" y="1914525"/>
            <a:ext cx="2422525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9534" name="Freeform 14"/>
          <p:cNvSpPr>
            <a:spLocks/>
          </p:cNvSpPr>
          <p:nvPr/>
        </p:nvSpPr>
        <p:spPr bwMode="auto">
          <a:xfrm rot="18900000">
            <a:off x="1547813" y="405606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19535" name="AutoShape 15"/>
          <p:cNvCxnSpPr>
            <a:cxnSpLocks noChangeShapeType="1"/>
            <a:stCxn id="619537" idx="3"/>
            <a:endCxn id="619526" idx="2"/>
          </p:cNvCxnSpPr>
          <p:nvPr/>
        </p:nvCxnSpPr>
        <p:spPr bwMode="auto">
          <a:xfrm flipV="1">
            <a:off x="2855913" y="4702175"/>
            <a:ext cx="1460500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349250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9537" name="AutoShape 17"/>
          <p:cNvSpPr>
            <a:spLocks noChangeArrowheads="1"/>
          </p:cNvSpPr>
          <p:nvPr/>
        </p:nvSpPr>
        <p:spPr bwMode="auto">
          <a:xfrm rot="16200000">
            <a:off x="1727200" y="416401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A</a:t>
            </a:r>
          </a:p>
        </p:txBody>
      </p:sp>
      <p:cxnSp>
        <p:nvCxnSpPr>
          <p:cNvPr id="619538" name="AutoShape 18"/>
          <p:cNvCxnSpPr>
            <a:cxnSpLocks noChangeShapeType="1"/>
            <a:stCxn id="619564" idx="2"/>
            <a:endCxn id="619537" idx="4"/>
          </p:cNvCxnSpPr>
          <p:nvPr/>
        </p:nvCxnSpPr>
        <p:spPr bwMode="auto">
          <a:xfrm flipH="1">
            <a:off x="2855913" y="2490788"/>
            <a:ext cx="1587" cy="16367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2987675" y="34290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973138" y="184467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1068388" y="2154238"/>
            <a:ext cx="769937" cy="554037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1068388" y="2060575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1068388" y="2620963"/>
            <a:ext cx="769937" cy="904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973138" y="46529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1068388" y="4962525"/>
            <a:ext cx="769937" cy="554038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619546" name="Rectangle 26"/>
          <p:cNvSpPr>
            <a:spLocks noChangeArrowheads="1"/>
          </p:cNvSpPr>
          <p:nvPr/>
        </p:nvSpPr>
        <p:spPr bwMode="auto">
          <a:xfrm>
            <a:off x="1068388" y="4876800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19547" name="Rectangle 27"/>
          <p:cNvSpPr>
            <a:spLocks noChangeArrowheads="1"/>
          </p:cNvSpPr>
          <p:nvPr/>
        </p:nvSpPr>
        <p:spPr bwMode="auto">
          <a:xfrm>
            <a:off x="1068388" y="5429250"/>
            <a:ext cx="769937" cy="904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grpSp>
        <p:nvGrpSpPr>
          <p:cNvPr id="619549" name="Group 29"/>
          <p:cNvGrpSpPr>
            <a:grpSpLocks/>
          </p:cNvGrpSpPr>
          <p:nvPr/>
        </p:nvGrpSpPr>
        <p:grpSpPr bwMode="auto">
          <a:xfrm>
            <a:off x="1223963" y="3430588"/>
            <a:ext cx="1404937" cy="234950"/>
            <a:chOff x="861" y="2296"/>
            <a:chExt cx="885" cy="148"/>
          </a:xfrm>
        </p:grpSpPr>
        <p:sp>
          <p:nvSpPr>
            <p:cNvPr id="619550" name="Rectangle 30"/>
            <p:cNvSpPr>
              <a:spLocks noChangeArrowheads="1"/>
            </p:cNvSpPr>
            <p:nvPr/>
          </p:nvSpPr>
          <p:spPr bwMode="auto">
            <a:xfrm>
              <a:off x="1429" y="229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619551" name="Rectangle 31"/>
            <p:cNvSpPr>
              <a:spLocks noChangeArrowheads="1"/>
            </p:cNvSpPr>
            <p:nvPr/>
          </p:nvSpPr>
          <p:spPr bwMode="auto">
            <a:xfrm>
              <a:off x="861" y="229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– 2</a:t>
              </a:r>
            </a:p>
          </p:txBody>
        </p:sp>
      </p:grpSp>
      <p:sp>
        <p:nvSpPr>
          <p:cNvPr id="619552" name="Rectangle 32"/>
          <p:cNvSpPr>
            <a:spLocks noChangeArrowheads="1"/>
          </p:cNvSpPr>
          <p:nvPr/>
        </p:nvSpPr>
        <p:spPr bwMode="auto">
          <a:xfrm>
            <a:off x="6084888" y="38735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619553" name="Group 33"/>
          <p:cNvGrpSpPr>
            <a:grpSpLocks/>
          </p:cNvGrpSpPr>
          <p:nvPr/>
        </p:nvGrpSpPr>
        <p:grpSpPr bwMode="auto">
          <a:xfrm>
            <a:off x="4610100" y="3759200"/>
            <a:ext cx="1404938" cy="461963"/>
            <a:chOff x="2880" y="1026"/>
            <a:chExt cx="885" cy="291"/>
          </a:xfrm>
        </p:grpSpPr>
        <p:sp>
          <p:nvSpPr>
            <p:cNvPr id="619554" name="Rectangle 34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619555" name="Rectangle 35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1.0</a:t>
              </a:r>
            </a:p>
          </p:txBody>
        </p:sp>
        <p:sp>
          <p:nvSpPr>
            <p:cNvPr id="619556" name="Rectangle 36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9557" name="Rectangle 37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1.0 to 1.0</a:t>
              </a:r>
            </a:p>
          </p:txBody>
        </p:sp>
      </p:grpSp>
      <p:sp>
        <p:nvSpPr>
          <p:cNvPr id="619558" name="Rectangle 38"/>
          <p:cNvSpPr>
            <a:spLocks noChangeArrowheads="1"/>
          </p:cNvSpPr>
          <p:nvPr/>
        </p:nvSpPr>
        <p:spPr bwMode="auto">
          <a:xfrm>
            <a:off x="4535488" y="534352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619559" name="Group 39"/>
          <p:cNvGrpSpPr>
            <a:grpSpLocks/>
          </p:cNvGrpSpPr>
          <p:nvPr/>
        </p:nvGrpSpPr>
        <p:grpSpPr bwMode="auto">
          <a:xfrm>
            <a:off x="3060700" y="5229225"/>
            <a:ext cx="1404938" cy="461963"/>
            <a:chOff x="2880" y="1026"/>
            <a:chExt cx="885" cy="291"/>
          </a:xfrm>
        </p:grpSpPr>
        <p:sp>
          <p:nvSpPr>
            <p:cNvPr id="619560" name="Rectangle 40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619561" name="Rectangle 41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10</a:t>
              </a:r>
            </a:p>
          </p:txBody>
        </p:sp>
        <p:sp>
          <p:nvSpPr>
            <p:cNvPr id="619562" name="Rectangle 42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9563" name="Rectangle 43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10 to 10</a:t>
              </a:r>
            </a:p>
          </p:txBody>
        </p:sp>
      </p:grpSp>
      <p:sp>
        <p:nvSpPr>
          <p:cNvPr id="619564" name="AutoShape 44"/>
          <p:cNvSpPr>
            <a:spLocks noChangeArrowheads="1"/>
          </p:cNvSpPr>
          <p:nvPr/>
        </p:nvSpPr>
        <p:spPr bwMode="auto">
          <a:xfrm rot="16200000">
            <a:off x="1727200" y="137636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619565" name="Rectangle 45"/>
          <p:cNvSpPr>
            <a:spLocks noChangeArrowheads="1"/>
          </p:cNvSpPr>
          <p:nvPr/>
        </p:nvSpPr>
        <p:spPr bwMode="auto">
          <a:xfrm>
            <a:off x="3132138" y="19161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19566" name="AutoShape 46"/>
          <p:cNvSpPr>
            <a:spLocks noChangeArrowheads="1"/>
          </p:cNvSpPr>
          <p:nvPr/>
        </p:nvSpPr>
        <p:spPr bwMode="auto">
          <a:xfrm>
            <a:off x="3494088" y="141128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619567" name="Group 47"/>
          <p:cNvGrpSpPr>
            <a:grpSpLocks/>
          </p:cNvGrpSpPr>
          <p:nvPr/>
        </p:nvGrpSpPr>
        <p:grpSpPr bwMode="auto">
          <a:xfrm>
            <a:off x="3382963" y="2030413"/>
            <a:ext cx="1404937" cy="461962"/>
            <a:chOff x="2880" y="1026"/>
            <a:chExt cx="885" cy="291"/>
          </a:xfrm>
        </p:grpSpPr>
        <p:sp>
          <p:nvSpPr>
            <p:cNvPr id="619568" name="Rectangle 48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619569" name="Rectangle 49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619570" name="Rectangle 50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9571" name="Rectangle 51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619572" name="Rectangle 52"/>
          <p:cNvSpPr>
            <a:spLocks noChangeArrowheads="1"/>
          </p:cNvSpPr>
          <p:nvPr/>
        </p:nvSpPr>
        <p:spPr bwMode="auto">
          <a:xfrm>
            <a:off x="6372225" y="47244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19573" name="AutoShape 53"/>
          <p:cNvSpPr>
            <a:spLocks noChangeArrowheads="1"/>
          </p:cNvSpPr>
          <p:nvPr/>
        </p:nvSpPr>
        <p:spPr bwMode="auto">
          <a:xfrm>
            <a:off x="6734175" y="4219575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619574" name="Group 54"/>
          <p:cNvGrpSpPr>
            <a:grpSpLocks/>
          </p:cNvGrpSpPr>
          <p:nvPr/>
        </p:nvGrpSpPr>
        <p:grpSpPr bwMode="auto">
          <a:xfrm>
            <a:off x="6623050" y="4838700"/>
            <a:ext cx="1404938" cy="461963"/>
            <a:chOff x="2880" y="1026"/>
            <a:chExt cx="885" cy="291"/>
          </a:xfrm>
        </p:grpSpPr>
        <p:sp>
          <p:nvSpPr>
            <p:cNvPr id="619575" name="Rectangle 55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619576" name="Rectangle 56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619577" name="Rectangle 57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19578" name="Rectangle 58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619579" name="Oval 59"/>
          <p:cNvSpPr>
            <a:spLocks noChangeArrowheads="1"/>
          </p:cNvSpPr>
          <p:nvPr/>
        </p:nvSpPr>
        <p:spPr bwMode="auto">
          <a:xfrm>
            <a:off x="5910263" y="448468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19582" name="Rectangle 62"/>
          <p:cNvSpPr>
            <a:spLocks noChangeArrowheads="1"/>
          </p:cNvSpPr>
          <p:nvPr/>
        </p:nvSpPr>
        <p:spPr bwMode="auto">
          <a:xfrm>
            <a:off x="1079500" y="2159000"/>
            <a:ext cx="769938" cy="233363"/>
          </a:xfrm>
          <a:prstGeom prst="rect">
            <a:avLst/>
          </a:prstGeom>
          <a:solidFill>
            <a:srgbClr val="FF99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cxnSp>
        <p:nvCxnSpPr>
          <p:cNvPr id="619584" name="AutoShape 64"/>
          <p:cNvCxnSpPr>
            <a:cxnSpLocks noChangeShapeType="1"/>
          </p:cNvCxnSpPr>
          <p:nvPr/>
        </p:nvCxnSpPr>
        <p:spPr bwMode="auto">
          <a:xfrm flipH="1">
            <a:off x="736600" y="2374900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triangle" w="med" len="lg"/>
            <a:tailEnd type="none" w="med" len="lg"/>
          </a:ln>
          <a:effectLst/>
        </p:spPr>
      </p:cxnSp>
      <p:sp>
        <p:nvSpPr>
          <p:cNvPr id="619585" name="Rectangle 65"/>
          <p:cNvSpPr>
            <a:spLocks noChangeArrowheads="1"/>
          </p:cNvSpPr>
          <p:nvPr/>
        </p:nvSpPr>
        <p:spPr bwMode="auto">
          <a:xfrm>
            <a:off x="1068388" y="2154238"/>
            <a:ext cx="769937" cy="4683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619590" name="Rectangle 70"/>
          <p:cNvSpPr>
            <a:spLocks noChangeArrowheads="1"/>
          </p:cNvSpPr>
          <p:nvPr/>
        </p:nvSpPr>
        <p:spPr bwMode="auto">
          <a:xfrm>
            <a:off x="1079500" y="4976813"/>
            <a:ext cx="769938" cy="341312"/>
          </a:xfrm>
          <a:prstGeom prst="rect">
            <a:avLst/>
          </a:prstGeom>
          <a:solidFill>
            <a:srgbClr val="FF99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cxnSp>
        <p:nvCxnSpPr>
          <p:cNvPr id="619591" name="AutoShape 71"/>
          <p:cNvCxnSpPr>
            <a:cxnSpLocks noChangeShapeType="1"/>
          </p:cNvCxnSpPr>
          <p:nvPr/>
        </p:nvCxnSpPr>
        <p:spPr bwMode="auto">
          <a:xfrm flipH="1">
            <a:off x="736600" y="5300663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triangle" w="med" len="lg"/>
            <a:tailEnd type="none" w="med" len="lg"/>
          </a:ln>
          <a:effectLst/>
        </p:spPr>
      </p:cxnSp>
      <p:sp>
        <p:nvSpPr>
          <p:cNvPr id="619548" name="Rectangle 28"/>
          <p:cNvSpPr>
            <a:spLocks noChangeArrowheads="1"/>
          </p:cNvSpPr>
          <p:nvPr/>
        </p:nvSpPr>
        <p:spPr bwMode="auto">
          <a:xfrm>
            <a:off x="1068388" y="519747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619587" name="Rectangle 67"/>
          <p:cNvSpPr>
            <a:spLocks noChangeArrowheads="1"/>
          </p:cNvSpPr>
          <p:nvPr/>
        </p:nvSpPr>
        <p:spPr bwMode="auto">
          <a:xfrm>
            <a:off x="1068388" y="496252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</a:t>
            </a:r>
            <a:r>
              <a:rPr lang="en-GB" sz="4400" b="1" u="sng" dirty="0" smtClean="0">
                <a:solidFill>
                  <a:schemeClr val="tx2"/>
                </a:solidFill>
              </a:rPr>
              <a:t>2</a:t>
            </a:r>
            <a:r>
              <a:rPr lang="en-GB" sz="4400" b="1" dirty="0" smtClean="0">
                <a:solidFill>
                  <a:schemeClr val="tx2"/>
                </a:solidFill>
              </a:rPr>
              <a:t>: Reservoir A in Zone 10</a:t>
            </a:r>
            <a:endParaRPr lang="en-GB" sz="4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228600" y="982663"/>
            <a:ext cx="8763000" cy="56149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571" name="Line 3"/>
          <p:cNvSpPr>
            <a:spLocks noChangeShapeType="1"/>
          </p:cNvSpPr>
          <p:nvPr/>
        </p:nvSpPr>
        <p:spPr bwMode="auto">
          <a:xfrm flipV="1">
            <a:off x="684213" y="2997200"/>
            <a:ext cx="78486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21572" name="AutoShape 4"/>
          <p:cNvCxnSpPr>
            <a:cxnSpLocks noChangeShapeType="1"/>
            <a:stCxn id="621574" idx="6"/>
            <a:endCxn id="621626" idx="2"/>
          </p:cNvCxnSpPr>
          <p:nvPr/>
        </p:nvCxnSpPr>
        <p:spPr bwMode="auto">
          <a:xfrm>
            <a:off x="4781550" y="4702175"/>
            <a:ext cx="11144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cxnSp>
        <p:nvCxnSpPr>
          <p:cNvPr id="621573" name="AutoShape 5"/>
          <p:cNvCxnSpPr>
            <a:cxnSpLocks noChangeShapeType="1"/>
            <a:stCxn id="621626" idx="6"/>
          </p:cNvCxnSpPr>
          <p:nvPr/>
        </p:nvCxnSpPr>
        <p:spPr bwMode="auto">
          <a:xfrm>
            <a:off x="6361113" y="4702175"/>
            <a:ext cx="1863725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21574" name="Oval 6"/>
          <p:cNvSpPr>
            <a:spLocks noChangeArrowheads="1"/>
          </p:cNvSpPr>
          <p:nvPr/>
        </p:nvSpPr>
        <p:spPr bwMode="auto">
          <a:xfrm>
            <a:off x="4330700" y="4484688"/>
            <a:ext cx="436563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21575" name="AutoShape 7"/>
          <p:cNvSpPr>
            <a:spLocks noChangeArrowheads="1"/>
          </p:cNvSpPr>
          <p:nvPr/>
        </p:nvSpPr>
        <p:spPr bwMode="auto">
          <a:xfrm>
            <a:off x="5514975" y="3213100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Urban</a:t>
            </a:r>
          </a:p>
        </p:txBody>
      </p:sp>
      <p:cxnSp>
        <p:nvCxnSpPr>
          <p:cNvPr id="621576" name="AutoShape 8"/>
          <p:cNvCxnSpPr>
            <a:cxnSpLocks noChangeShapeType="1"/>
            <a:stCxn id="621626" idx="0"/>
            <a:endCxn id="621575" idx="4"/>
          </p:cNvCxnSpPr>
          <p:nvPr/>
        </p:nvCxnSpPr>
        <p:spPr bwMode="auto">
          <a:xfrm flipH="1" flipV="1">
            <a:off x="6124575" y="3608388"/>
            <a:ext cx="4763" cy="8620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21577" name="AutoShape 9"/>
          <p:cNvSpPr>
            <a:spLocks noChangeArrowheads="1"/>
          </p:cNvSpPr>
          <p:nvPr/>
        </p:nvSpPr>
        <p:spPr bwMode="auto">
          <a:xfrm>
            <a:off x="3930650" y="5856288"/>
            <a:ext cx="1219200" cy="381000"/>
          </a:xfrm>
          <a:prstGeom prst="parallelogram">
            <a:avLst>
              <a:gd name="adj" fmla="val 80000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Irrigation</a:t>
            </a:r>
          </a:p>
        </p:txBody>
      </p:sp>
      <p:cxnSp>
        <p:nvCxnSpPr>
          <p:cNvPr id="621578" name="AutoShape 10"/>
          <p:cNvCxnSpPr>
            <a:cxnSpLocks noChangeShapeType="1"/>
            <a:stCxn id="621574" idx="4"/>
            <a:endCxn id="621577" idx="1"/>
          </p:cNvCxnSpPr>
          <p:nvPr/>
        </p:nvCxnSpPr>
        <p:spPr bwMode="auto">
          <a:xfrm flipH="1">
            <a:off x="4540250" y="4933950"/>
            <a:ext cx="9525" cy="9080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21579" name="Rectangle 11"/>
          <p:cNvSpPr>
            <a:spLocks noChangeArrowheads="1"/>
          </p:cNvSpPr>
          <p:nvPr/>
        </p:nvSpPr>
        <p:spPr bwMode="auto">
          <a:xfrm>
            <a:off x="521335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21580" name="Freeform 12"/>
          <p:cNvSpPr>
            <a:spLocks/>
          </p:cNvSpPr>
          <p:nvPr/>
        </p:nvSpPr>
        <p:spPr bwMode="auto">
          <a:xfrm rot="18900000">
            <a:off x="1547813" y="126841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21581" name="AutoShape 13"/>
          <p:cNvCxnSpPr>
            <a:cxnSpLocks noChangeShapeType="1"/>
            <a:stCxn id="621611" idx="3"/>
          </p:cNvCxnSpPr>
          <p:nvPr/>
        </p:nvCxnSpPr>
        <p:spPr bwMode="auto">
          <a:xfrm>
            <a:off x="2855913" y="1914525"/>
            <a:ext cx="2422525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21582" name="Freeform 14"/>
          <p:cNvSpPr>
            <a:spLocks/>
          </p:cNvSpPr>
          <p:nvPr/>
        </p:nvSpPr>
        <p:spPr bwMode="auto">
          <a:xfrm rot="18900000">
            <a:off x="1547813" y="4056063"/>
            <a:ext cx="455612" cy="609600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58" y="254"/>
              </a:cxn>
              <a:cxn ang="0">
                <a:pos x="248" y="576"/>
              </a:cxn>
              <a:cxn ang="0">
                <a:pos x="248" y="864"/>
              </a:cxn>
            </a:cxnLst>
            <a:rect l="0" t="0" r="r" b="b"/>
            <a:pathLst>
              <a:path w="516" h="864">
                <a:moveTo>
                  <a:pt x="278" y="0"/>
                </a:moveTo>
                <a:cubicBezTo>
                  <a:pt x="79" y="20"/>
                  <a:pt x="0" y="230"/>
                  <a:pt x="258" y="254"/>
                </a:cubicBezTo>
                <a:cubicBezTo>
                  <a:pt x="516" y="278"/>
                  <a:pt x="427" y="546"/>
                  <a:pt x="248" y="576"/>
                </a:cubicBezTo>
                <a:lnTo>
                  <a:pt x="248" y="864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621583" name="AutoShape 15"/>
          <p:cNvCxnSpPr>
            <a:cxnSpLocks noChangeShapeType="1"/>
            <a:stCxn id="621585" idx="3"/>
            <a:endCxn id="621574" idx="2"/>
          </p:cNvCxnSpPr>
          <p:nvPr/>
        </p:nvCxnSpPr>
        <p:spPr bwMode="auto">
          <a:xfrm flipV="1">
            <a:off x="2855913" y="4702175"/>
            <a:ext cx="1460500" cy="158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21584" name="Rectangle 16"/>
          <p:cNvSpPr>
            <a:spLocks noChangeArrowheads="1"/>
          </p:cNvSpPr>
          <p:nvPr/>
        </p:nvSpPr>
        <p:spPr bwMode="auto">
          <a:xfrm>
            <a:off x="3492500" y="47037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1585" name="AutoShape 17"/>
          <p:cNvSpPr>
            <a:spLocks noChangeArrowheads="1"/>
          </p:cNvSpPr>
          <p:nvPr/>
        </p:nvSpPr>
        <p:spPr bwMode="auto">
          <a:xfrm rot="16200000">
            <a:off x="1727200" y="416401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A</a:t>
            </a:r>
          </a:p>
        </p:txBody>
      </p:sp>
      <p:cxnSp>
        <p:nvCxnSpPr>
          <p:cNvPr id="621586" name="AutoShape 18"/>
          <p:cNvCxnSpPr>
            <a:cxnSpLocks noChangeShapeType="1"/>
            <a:stCxn id="621611" idx="2"/>
            <a:endCxn id="621585" idx="4"/>
          </p:cNvCxnSpPr>
          <p:nvPr/>
        </p:nvCxnSpPr>
        <p:spPr bwMode="auto">
          <a:xfrm flipH="1">
            <a:off x="2855913" y="2490788"/>
            <a:ext cx="1587" cy="16367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</p:cxnSp>
      <p:sp>
        <p:nvSpPr>
          <p:cNvPr id="621587" name="Rectangle 19"/>
          <p:cNvSpPr>
            <a:spLocks noChangeArrowheads="1"/>
          </p:cNvSpPr>
          <p:nvPr/>
        </p:nvSpPr>
        <p:spPr bwMode="auto">
          <a:xfrm>
            <a:off x="2987675" y="34290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21588" name="Rectangle 20"/>
          <p:cNvSpPr>
            <a:spLocks noChangeArrowheads="1"/>
          </p:cNvSpPr>
          <p:nvPr/>
        </p:nvSpPr>
        <p:spPr bwMode="auto">
          <a:xfrm>
            <a:off x="973138" y="184467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621589" name="Rectangle 21"/>
          <p:cNvSpPr>
            <a:spLocks noChangeArrowheads="1"/>
          </p:cNvSpPr>
          <p:nvPr/>
        </p:nvSpPr>
        <p:spPr bwMode="auto">
          <a:xfrm>
            <a:off x="1068388" y="2154238"/>
            <a:ext cx="769937" cy="554037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621590" name="Rectangle 22"/>
          <p:cNvSpPr>
            <a:spLocks noChangeArrowheads="1"/>
          </p:cNvSpPr>
          <p:nvPr/>
        </p:nvSpPr>
        <p:spPr bwMode="auto">
          <a:xfrm>
            <a:off x="1068388" y="2060575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1068388" y="2620963"/>
            <a:ext cx="769937" cy="904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21592" name="Rectangle 24"/>
          <p:cNvSpPr>
            <a:spLocks noChangeArrowheads="1"/>
          </p:cNvSpPr>
          <p:nvPr/>
        </p:nvSpPr>
        <p:spPr bwMode="auto">
          <a:xfrm>
            <a:off x="973138" y="465296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621593" name="Rectangle 25"/>
          <p:cNvSpPr>
            <a:spLocks noChangeArrowheads="1"/>
          </p:cNvSpPr>
          <p:nvPr/>
        </p:nvSpPr>
        <p:spPr bwMode="auto">
          <a:xfrm>
            <a:off x="1068388" y="4962525"/>
            <a:ext cx="769937" cy="554038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621594" name="Rectangle 26"/>
          <p:cNvSpPr>
            <a:spLocks noChangeArrowheads="1"/>
          </p:cNvSpPr>
          <p:nvPr/>
        </p:nvSpPr>
        <p:spPr bwMode="auto">
          <a:xfrm>
            <a:off x="1068388" y="4876800"/>
            <a:ext cx="769937" cy="90488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621595" name="Rectangle 27"/>
          <p:cNvSpPr>
            <a:spLocks noChangeArrowheads="1"/>
          </p:cNvSpPr>
          <p:nvPr/>
        </p:nvSpPr>
        <p:spPr bwMode="auto">
          <a:xfrm>
            <a:off x="1068388" y="5429250"/>
            <a:ext cx="769937" cy="904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grpSp>
        <p:nvGrpSpPr>
          <p:cNvPr id="621596" name="Group 28"/>
          <p:cNvGrpSpPr>
            <a:grpSpLocks/>
          </p:cNvGrpSpPr>
          <p:nvPr/>
        </p:nvGrpSpPr>
        <p:grpSpPr bwMode="auto">
          <a:xfrm>
            <a:off x="1223963" y="3430588"/>
            <a:ext cx="1404937" cy="234950"/>
            <a:chOff x="861" y="2296"/>
            <a:chExt cx="885" cy="148"/>
          </a:xfrm>
        </p:grpSpPr>
        <p:sp>
          <p:nvSpPr>
            <p:cNvPr id="621597" name="Rectangle 29"/>
            <p:cNvSpPr>
              <a:spLocks noChangeArrowheads="1"/>
            </p:cNvSpPr>
            <p:nvPr/>
          </p:nvSpPr>
          <p:spPr bwMode="auto">
            <a:xfrm>
              <a:off x="1429" y="229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621598" name="Rectangle 30"/>
            <p:cNvSpPr>
              <a:spLocks noChangeArrowheads="1"/>
            </p:cNvSpPr>
            <p:nvPr/>
          </p:nvSpPr>
          <p:spPr bwMode="auto">
            <a:xfrm>
              <a:off x="861" y="229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– 2</a:t>
              </a:r>
            </a:p>
          </p:txBody>
        </p:sp>
      </p:grpSp>
      <p:sp>
        <p:nvSpPr>
          <p:cNvPr id="621599" name="Rectangle 31"/>
          <p:cNvSpPr>
            <a:spLocks noChangeArrowheads="1"/>
          </p:cNvSpPr>
          <p:nvPr/>
        </p:nvSpPr>
        <p:spPr bwMode="auto">
          <a:xfrm>
            <a:off x="6084888" y="38735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621600" name="Group 32"/>
          <p:cNvGrpSpPr>
            <a:grpSpLocks/>
          </p:cNvGrpSpPr>
          <p:nvPr/>
        </p:nvGrpSpPr>
        <p:grpSpPr bwMode="auto">
          <a:xfrm>
            <a:off x="4610100" y="3759200"/>
            <a:ext cx="1404938" cy="461963"/>
            <a:chOff x="2880" y="1026"/>
            <a:chExt cx="885" cy="291"/>
          </a:xfrm>
        </p:grpSpPr>
        <p:sp>
          <p:nvSpPr>
            <p:cNvPr id="621601" name="Rectangle 33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621602" name="Rectangle 34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1.0</a:t>
              </a:r>
            </a:p>
          </p:txBody>
        </p:sp>
        <p:sp>
          <p:nvSpPr>
            <p:cNvPr id="621603" name="Rectangle 35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21604" name="Rectangle 36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1.0 to 1.0</a:t>
              </a:r>
            </a:p>
          </p:txBody>
        </p:sp>
      </p:grpSp>
      <p:sp>
        <p:nvSpPr>
          <p:cNvPr id="621605" name="Rectangle 37"/>
          <p:cNvSpPr>
            <a:spLocks noChangeArrowheads="1"/>
          </p:cNvSpPr>
          <p:nvPr/>
        </p:nvSpPr>
        <p:spPr bwMode="auto">
          <a:xfrm>
            <a:off x="4535488" y="5343525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621606" name="Group 38"/>
          <p:cNvGrpSpPr>
            <a:grpSpLocks/>
          </p:cNvGrpSpPr>
          <p:nvPr/>
        </p:nvGrpSpPr>
        <p:grpSpPr bwMode="auto">
          <a:xfrm>
            <a:off x="3060700" y="5229225"/>
            <a:ext cx="1404938" cy="461963"/>
            <a:chOff x="2880" y="1026"/>
            <a:chExt cx="885" cy="291"/>
          </a:xfrm>
        </p:grpSpPr>
        <p:sp>
          <p:nvSpPr>
            <p:cNvPr id="621607" name="Rectangle 39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621608" name="Rectangle 40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10</a:t>
              </a:r>
            </a:p>
          </p:txBody>
        </p:sp>
        <p:sp>
          <p:nvSpPr>
            <p:cNvPr id="621609" name="Rectangle 41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21610" name="Rectangle 42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10 to 10</a:t>
              </a:r>
            </a:p>
          </p:txBody>
        </p:sp>
      </p:grpSp>
      <p:sp>
        <p:nvSpPr>
          <p:cNvPr id="621611" name="AutoShape 43"/>
          <p:cNvSpPr>
            <a:spLocks noChangeArrowheads="1"/>
          </p:cNvSpPr>
          <p:nvPr/>
        </p:nvSpPr>
        <p:spPr bwMode="auto">
          <a:xfrm rot="16200000">
            <a:off x="1727200" y="1376363"/>
            <a:ext cx="1152525" cy="1079500"/>
          </a:xfrm>
          <a:prstGeom prst="triangle">
            <a:avLst>
              <a:gd name="adj" fmla="val 50000"/>
            </a:avLst>
          </a:prstGeom>
          <a:solidFill>
            <a:srgbClr val="6699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GB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621612" name="Rectangle 44"/>
          <p:cNvSpPr>
            <a:spLocks noChangeArrowheads="1"/>
          </p:cNvSpPr>
          <p:nvPr/>
        </p:nvSpPr>
        <p:spPr bwMode="auto">
          <a:xfrm>
            <a:off x="3132138" y="1916113"/>
            <a:ext cx="288925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1613" name="AutoShape 45"/>
          <p:cNvSpPr>
            <a:spLocks noChangeArrowheads="1"/>
          </p:cNvSpPr>
          <p:nvPr/>
        </p:nvSpPr>
        <p:spPr bwMode="auto">
          <a:xfrm>
            <a:off x="3494088" y="1411288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621614" name="Group 46"/>
          <p:cNvGrpSpPr>
            <a:grpSpLocks/>
          </p:cNvGrpSpPr>
          <p:nvPr/>
        </p:nvGrpSpPr>
        <p:grpSpPr bwMode="auto">
          <a:xfrm>
            <a:off x="3382963" y="2030413"/>
            <a:ext cx="1404937" cy="461962"/>
            <a:chOff x="2880" y="1026"/>
            <a:chExt cx="885" cy="291"/>
          </a:xfrm>
        </p:grpSpPr>
        <p:sp>
          <p:nvSpPr>
            <p:cNvPr id="621615" name="Rectangle 47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50</a:t>
              </a:r>
            </a:p>
          </p:txBody>
        </p:sp>
        <p:sp>
          <p:nvSpPr>
            <p:cNvPr id="621616" name="Rectangle 48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621617" name="Rectangle 49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21618" name="Rectangle 50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621619" name="Rectangle 51"/>
          <p:cNvSpPr>
            <a:spLocks noChangeArrowheads="1"/>
          </p:cNvSpPr>
          <p:nvPr/>
        </p:nvSpPr>
        <p:spPr bwMode="auto">
          <a:xfrm>
            <a:off x="6372225" y="4724400"/>
            <a:ext cx="288925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GB" sz="1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21620" name="AutoShape 52"/>
          <p:cNvSpPr>
            <a:spLocks noChangeArrowheads="1"/>
          </p:cNvSpPr>
          <p:nvPr/>
        </p:nvSpPr>
        <p:spPr bwMode="auto">
          <a:xfrm>
            <a:off x="6734175" y="4219575"/>
            <a:ext cx="1438275" cy="381000"/>
          </a:xfrm>
          <a:prstGeom prst="parallelogram">
            <a:avLst>
              <a:gd name="adj" fmla="val 94375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>
                <a:solidFill>
                  <a:schemeClr val="bg2"/>
                </a:solidFill>
              </a:rPr>
              <a:t>Ecology</a:t>
            </a:r>
          </a:p>
        </p:txBody>
      </p:sp>
      <p:grpSp>
        <p:nvGrpSpPr>
          <p:cNvPr id="621621" name="Group 53"/>
          <p:cNvGrpSpPr>
            <a:grpSpLocks/>
          </p:cNvGrpSpPr>
          <p:nvPr/>
        </p:nvGrpSpPr>
        <p:grpSpPr bwMode="auto">
          <a:xfrm>
            <a:off x="6623050" y="4838700"/>
            <a:ext cx="1404938" cy="461963"/>
            <a:chOff x="2880" y="1026"/>
            <a:chExt cx="885" cy="291"/>
          </a:xfrm>
        </p:grpSpPr>
        <p:sp>
          <p:nvSpPr>
            <p:cNvPr id="621622" name="Rectangle 54"/>
            <p:cNvSpPr>
              <a:spLocks noChangeArrowheads="1"/>
            </p:cNvSpPr>
            <p:nvPr/>
          </p:nvSpPr>
          <p:spPr bwMode="auto">
            <a:xfrm>
              <a:off x="3448" y="1169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621623" name="Rectangle 55"/>
            <p:cNvSpPr>
              <a:spLocks noChangeArrowheads="1"/>
            </p:cNvSpPr>
            <p:nvPr/>
          </p:nvSpPr>
          <p:spPr bwMode="auto">
            <a:xfrm>
              <a:off x="2880" y="1169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 to 2.0</a:t>
              </a:r>
            </a:p>
          </p:txBody>
        </p:sp>
        <p:sp>
          <p:nvSpPr>
            <p:cNvPr id="621624" name="Rectangle 56"/>
            <p:cNvSpPr>
              <a:spLocks noChangeArrowheads="1"/>
            </p:cNvSpPr>
            <p:nvPr/>
          </p:nvSpPr>
          <p:spPr bwMode="auto">
            <a:xfrm>
              <a:off x="3448" y="1026"/>
              <a:ext cx="31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621625" name="Rectangle 57"/>
            <p:cNvSpPr>
              <a:spLocks noChangeArrowheads="1"/>
            </p:cNvSpPr>
            <p:nvPr/>
          </p:nvSpPr>
          <p:spPr bwMode="auto">
            <a:xfrm>
              <a:off x="2880" y="1026"/>
              <a:ext cx="567" cy="1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1100">
                  <a:solidFill>
                    <a:schemeClr val="bg2"/>
                  </a:solidFill>
                </a:rPr>
                <a:t>2.0 to 2.0</a:t>
              </a:r>
            </a:p>
          </p:txBody>
        </p:sp>
      </p:grpSp>
      <p:sp>
        <p:nvSpPr>
          <p:cNvPr id="621626" name="Oval 58"/>
          <p:cNvSpPr>
            <a:spLocks noChangeArrowheads="1"/>
          </p:cNvSpPr>
          <p:nvPr/>
        </p:nvSpPr>
        <p:spPr bwMode="auto">
          <a:xfrm>
            <a:off x="5910263" y="4484688"/>
            <a:ext cx="436562" cy="434975"/>
          </a:xfrm>
          <a:prstGeom prst="ellipse">
            <a:avLst/>
          </a:prstGeom>
          <a:solidFill>
            <a:srgbClr val="CCFF99"/>
          </a:solidFill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8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21627" name="Rectangle 59"/>
          <p:cNvSpPr>
            <a:spLocks noChangeArrowheads="1"/>
          </p:cNvSpPr>
          <p:nvPr/>
        </p:nvSpPr>
        <p:spPr bwMode="auto">
          <a:xfrm>
            <a:off x="1079500" y="2159000"/>
            <a:ext cx="769938" cy="233363"/>
          </a:xfrm>
          <a:prstGeom prst="rect">
            <a:avLst/>
          </a:prstGeom>
          <a:solidFill>
            <a:srgbClr val="FF99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cxnSp>
        <p:nvCxnSpPr>
          <p:cNvPr id="621628" name="AutoShape 60"/>
          <p:cNvCxnSpPr>
            <a:cxnSpLocks noChangeShapeType="1"/>
          </p:cNvCxnSpPr>
          <p:nvPr/>
        </p:nvCxnSpPr>
        <p:spPr bwMode="auto">
          <a:xfrm flipH="1">
            <a:off x="736600" y="2374900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triangle" w="med" len="lg"/>
            <a:tailEnd type="none" w="med" len="lg"/>
          </a:ln>
          <a:effectLst/>
        </p:spPr>
      </p:cxnSp>
      <p:sp>
        <p:nvSpPr>
          <p:cNvPr id="621629" name="Rectangle 61"/>
          <p:cNvSpPr>
            <a:spLocks noChangeArrowheads="1"/>
          </p:cNvSpPr>
          <p:nvPr/>
        </p:nvSpPr>
        <p:spPr bwMode="auto">
          <a:xfrm>
            <a:off x="1068388" y="2154238"/>
            <a:ext cx="769937" cy="46831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621638" name="Rectangle 70"/>
          <p:cNvSpPr>
            <a:spLocks noChangeArrowheads="1"/>
          </p:cNvSpPr>
          <p:nvPr/>
        </p:nvSpPr>
        <p:spPr bwMode="auto">
          <a:xfrm>
            <a:off x="1079500" y="4976813"/>
            <a:ext cx="769938" cy="449262"/>
          </a:xfrm>
          <a:prstGeom prst="rect">
            <a:avLst/>
          </a:prstGeom>
          <a:solidFill>
            <a:srgbClr val="FF99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GB" sz="1200" b="1">
              <a:solidFill>
                <a:schemeClr val="bg2"/>
              </a:solidFill>
            </a:endParaRPr>
          </a:p>
        </p:txBody>
      </p:sp>
      <p:cxnSp>
        <p:nvCxnSpPr>
          <p:cNvPr id="621639" name="AutoShape 71"/>
          <p:cNvCxnSpPr>
            <a:cxnSpLocks noChangeShapeType="1"/>
          </p:cNvCxnSpPr>
          <p:nvPr/>
        </p:nvCxnSpPr>
        <p:spPr bwMode="auto">
          <a:xfrm flipH="1">
            <a:off x="736600" y="5434013"/>
            <a:ext cx="323850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sysDot"/>
            <a:round/>
            <a:headEnd type="triangle" w="med" len="lg"/>
            <a:tailEnd type="none" w="med" len="lg"/>
          </a:ln>
          <a:effectLst/>
        </p:spPr>
      </p:cxnSp>
      <p:sp>
        <p:nvSpPr>
          <p:cNvPr id="621634" name="Rectangle 66"/>
          <p:cNvSpPr>
            <a:spLocks noChangeArrowheads="1"/>
          </p:cNvSpPr>
          <p:nvPr/>
        </p:nvSpPr>
        <p:spPr bwMode="auto">
          <a:xfrm>
            <a:off x="1068388" y="519747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621635" name="Rectangle 67"/>
          <p:cNvSpPr>
            <a:spLocks noChangeArrowheads="1"/>
          </p:cNvSpPr>
          <p:nvPr/>
        </p:nvSpPr>
        <p:spPr bwMode="auto">
          <a:xfrm>
            <a:off x="1068388" y="4962525"/>
            <a:ext cx="769937" cy="2349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GB" sz="12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323850" y="152400"/>
            <a:ext cx="860586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GB" sz="4400" b="1" u="sng" dirty="0">
                <a:solidFill>
                  <a:schemeClr val="tx2"/>
                </a:solidFill>
              </a:rPr>
              <a:t>Case </a:t>
            </a:r>
            <a:r>
              <a:rPr lang="en-GB" sz="4400" b="1" u="sng" dirty="0" smtClean="0">
                <a:solidFill>
                  <a:schemeClr val="tx2"/>
                </a:solidFill>
              </a:rPr>
              <a:t>3</a:t>
            </a:r>
            <a:r>
              <a:rPr lang="en-GB" sz="4400" b="1" dirty="0" smtClean="0">
                <a:solidFill>
                  <a:schemeClr val="tx2"/>
                </a:solidFill>
              </a:rPr>
              <a:t>: Reservoir A fails</a:t>
            </a:r>
            <a:endParaRPr lang="en-GB" sz="4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298450" y="620688"/>
            <a:ext cx="8610600" cy="57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 smtClean="0"/>
              <a:t>Operation of system must be controlled</a:t>
            </a:r>
            <a:endParaRPr lang="en-GB" sz="3200" b="1" dirty="0"/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Generally based on:</a:t>
            </a:r>
          </a:p>
          <a:p>
            <a:pPr marL="742950" lvl="1" indent="-28575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Practical experience</a:t>
            </a:r>
          </a:p>
          <a:p>
            <a:pPr marL="742950" lvl="1" indent="-28575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Specialist analysis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Overall objectives:</a:t>
            </a:r>
          </a:p>
          <a:p>
            <a:pPr marL="742950" lvl="1" indent="-28575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/>
              <a:t>Optimise utilisation of water </a:t>
            </a:r>
            <a:r>
              <a:rPr lang="en-GB" sz="2800" b="1" dirty="0" smtClean="0"/>
              <a:t>resource</a:t>
            </a:r>
          </a:p>
          <a:p>
            <a:pPr marL="742950" lvl="1" indent="-28575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Tx/>
              <a:buChar char="–"/>
            </a:pPr>
            <a:r>
              <a:rPr lang="en-GB" sz="2800" b="1" dirty="0" smtClean="0"/>
              <a:t>Minimise </a:t>
            </a:r>
            <a:r>
              <a:rPr lang="en-GB" sz="2800" b="1" dirty="0"/>
              <a:t>cost of </a:t>
            </a:r>
            <a:r>
              <a:rPr lang="en-GB" sz="2800" b="1" dirty="0" smtClean="0"/>
              <a:t>operation</a:t>
            </a: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General</a:t>
            </a:r>
            <a:endParaRPr lang="en-GB" sz="36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068" name="Rectangle 156"/>
          <p:cNvSpPr>
            <a:spLocks noChangeArrowheads="1"/>
          </p:cNvSpPr>
          <p:nvPr/>
        </p:nvSpPr>
        <p:spPr bwMode="auto">
          <a:xfrm>
            <a:off x="395288" y="1628775"/>
            <a:ext cx="8353425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 u="sng">
                <a:solidFill>
                  <a:srgbClr val="CCECFF"/>
                </a:solidFill>
              </a:rPr>
              <a:t>Case 1</a:t>
            </a:r>
            <a:r>
              <a:rPr lang="en-GB" sz="1800" b="1">
                <a:solidFill>
                  <a:srgbClr val="CCECFF"/>
                </a:solidFill>
              </a:rPr>
              <a:t>:  Reservoir A in zone 1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Channel No.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Flow (m</a:t>
            </a:r>
            <a:r>
              <a:rPr lang="en-GB" sz="1800" baseline="30000">
                <a:solidFill>
                  <a:srgbClr val="CCECFF"/>
                </a:solidFill>
              </a:rPr>
              <a:t>3</a:t>
            </a:r>
            <a:r>
              <a:rPr lang="en-GB" sz="1800">
                <a:solidFill>
                  <a:srgbClr val="CCECFF"/>
                </a:solidFill>
              </a:rPr>
              <a:t>/s)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 u="sng">
                <a:solidFill>
                  <a:srgbClr val="CCECFF"/>
                </a:solidFill>
              </a:rPr>
              <a:t>Case 2</a:t>
            </a:r>
            <a:r>
              <a:rPr lang="en-GB" sz="1800" b="1">
                <a:solidFill>
                  <a:srgbClr val="CCECFF"/>
                </a:solidFill>
              </a:rPr>
              <a:t>:  Reservoir A in zone 10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Channel No.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Flow (m</a:t>
            </a:r>
            <a:r>
              <a:rPr lang="en-GB" sz="1800" baseline="30000">
                <a:solidFill>
                  <a:srgbClr val="CCECFF"/>
                </a:solidFill>
              </a:rPr>
              <a:t>3</a:t>
            </a:r>
            <a:r>
              <a:rPr lang="en-GB" sz="1800">
                <a:solidFill>
                  <a:srgbClr val="CCECFF"/>
                </a:solidFill>
              </a:rPr>
              <a:t>/s)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 u="sng">
                <a:solidFill>
                  <a:srgbClr val="CCECFF"/>
                </a:solidFill>
              </a:rPr>
              <a:t>Case 3</a:t>
            </a:r>
            <a:r>
              <a:rPr lang="en-GB" sz="1800" b="1">
                <a:solidFill>
                  <a:srgbClr val="CCECFF"/>
                </a:solidFill>
              </a:rPr>
              <a:t>:  Reservoir A failure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Channel No.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Flow (m</a:t>
            </a:r>
            <a:r>
              <a:rPr lang="en-GB" sz="1800" baseline="30000">
                <a:solidFill>
                  <a:srgbClr val="CCECFF"/>
                </a:solidFill>
              </a:rPr>
              <a:t>3</a:t>
            </a:r>
            <a:r>
              <a:rPr lang="en-GB" sz="1800">
                <a:solidFill>
                  <a:srgbClr val="CCECFF"/>
                </a:solidFill>
              </a:rPr>
              <a:t>/s)</a:t>
            </a:r>
          </a:p>
        </p:txBody>
      </p:sp>
      <p:sp>
        <p:nvSpPr>
          <p:cNvPr id="422988" name="Rectangle 76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Table to be completed: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422989" name="Line 77"/>
          <p:cNvSpPr>
            <a:spLocks noChangeShapeType="1"/>
          </p:cNvSpPr>
          <p:nvPr/>
        </p:nvSpPr>
        <p:spPr bwMode="auto">
          <a:xfrm>
            <a:off x="381000" y="1700213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2990" name="Rectangle 78"/>
          <p:cNvSpPr>
            <a:spLocks noChangeArrowheads="1"/>
          </p:cNvSpPr>
          <p:nvPr/>
        </p:nvSpPr>
        <p:spPr bwMode="auto">
          <a:xfrm>
            <a:off x="468313" y="1116013"/>
            <a:ext cx="18002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/>
              <a:t>Channel</a:t>
            </a:r>
          </a:p>
        </p:txBody>
      </p:sp>
      <p:sp>
        <p:nvSpPr>
          <p:cNvPr id="422991" name="Rectangle 79"/>
          <p:cNvSpPr>
            <a:spLocks noChangeArrowheads="1"/>
          </p:cNvSpPr>
          <p:nvPr/>
        </p:nvSpPr>
        <p:spPr bwMode="auto">
          <a:xfrm>
            <a:off x="381000" y="1052513"/>
            <a:ext cx="8382000" cy="54006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2998" name="Rectangle 86"/>
          <p:cNvSpPr>
            <a:spLocks noChangeArrowheads="1"/>
          </p:cNvSpPr>
          <p:nvPr/>
        </p:nvSpPr>
        <p:spPr bwMode="auto">
          <a:xfrm>
            <a:off x="2268538" y="1116013"/>
            <a:ext cx="64801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/>
              <a:t>Flow in channels for indicated cases</a:t>
            </a:r>
          </a:p>
        </p:txBody>
      </p:sp>
      <p:sp>
        <p:nvSpPr>
          <p:cNvPr id="423018" name="Line 106"/>
          <p:cNvSpPr>
            <a:spLocks noChangeShapeType="1"/>
          </p:cNvSpPr>
          <p:nvPr/>
        </p:nvSpPr>
        <p:spPr bwMode="auto">
          <a:xfrm>
            <a:off x="381000" y="273526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19" name="Line 107"/>
          <p:cNvSpPr>
            <a:spLocks noChangeShapeType="1"/>
          </p:cNvSpPr>
          <p:nvPr/>
        </p:nvSpPr>
        <p:spPr bwMode="auto">
          <a:xfrm>
            <a:off x="381000" y="3267075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20" name="Line 108"/>
          <p:cNvSpPr>
            <a:spLocks noChangeShapeType="1"/>
          </p:cNvSpPr>
          <p:nvPr/>
        </p:nvSpPr>
        <p:spPr bwMode="auto">
          <a:xfrm>
            <a:off x="381000" y="37973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21" name="Line 109"/>
          <p:cNvSpPr>
            <a:spLocks noChangeShapeType="1"/>
          </p:cNvSpPr>
          <p:nvPr/>
        </p:nvSpPr>
        <p:spPr bwMode="auto">
          <a:xfrm>
            <a:off x="381000" y="432911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22" name="Line 110"/>
          <p:cNvSpPr>
            <a:spLocks noChangeShapeType="1"/>
          </p:cNvSpPr>
          <p:nvPr/>
        </p:nvSpPr>
        <p:spPr bwMode="auto">
          <a:xfrm>
            <a:off x="381000" y="48593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23" name="Line 111"/>
          <p:cNvSpPr>
            <a:spLocks noChangeShapeType="1"/>
          </p:cNvSpPr>
          <p:nvPr/>
        </p:nvSpPr>
        <p:spPr bwMode="auto">
          <a:xfrm>
            <a:off x="381000" y="539115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24" name="Line 112"/>
          <p:cNvSpPr>
            <a:spLocks noChangeShapeType="1"/>
          </p:cNvSpPr>
          <p:nvPr/>
        </p:nvSpPr>
        <p:spPr bwMode="auto">
          <a:xfrm>
            <a:off x="381000" y="592296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26" name="Line 114"/>
          <p:cNvSpPr>
            <a:spLocks noChangeShapeType="1"/>
          </p:cNvSpPr>
          <p:nvPr/>
        </p:nvSpPr>
        <p:spPr bwMode="auto">
          <a:xfrm>
            <a:off x="381000" y="2205038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038" name="Line 126"/>
          <p:cNvSpPr>
            <a:spLocks noChangeShapeType="1"/>
          </p:cNvSpPr>
          <p:nvPr/>
        </p:nvSpPr>
        <p:spPr bwMode="auto">
          <a:xfrm flipH="1" flipV="1">
            <a:off x="2266950" y="1052513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39" name="Line 127"/>
          <p:cNvSpPr>
            <a:spLocks noChangeShapeType="1"/>
          </p:cNvSpPr>
          <p:nvPr/>
        </p:nvSpPr>
        <p:spPr bwMode="auto">
          <a:xfrm flipH="1" flipV="1">
            <a:off x="2266950" y="3789363"/>
            <a:ext cx="15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0" name="Line 128"/>
          <p:cNvSpPr>
            <a:spLocks noChangeShapeType="1"/>
          </p:cNvSpPr>
          <p:nvPr/>
        </p:nvSpPr>
        <p:spPr bwMode="auto">
          <a:xfrm flipH="1" flipV="1">
            <a:off x="2268538" y="5397500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1" name="Line 129"/>
          <p:cNvSpPr>
            <a:spLocks noChangeShapeType="1"/>
          </p:cNvSpPr>
          <p:nvPr/>
        </p:nvSpPr>
        <p:spPr bwMode="auto">
          <a:xfrm flipH="1" flipV="1">
            <a:off x="2266950" y="2205038"/>
            <a:ext cx="15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2" name="Line 130"/>
          <p:cNvSpPr>
            <a:spLocks noChangeShapeType="1"/>
          </p:cNvSpPr>
          <p:nvPr/>
        </p:nvSpPr>
        <p:spPr bwMode="auto">
          <a:xfrm flipH="1" flipV="1">
            <a:off x="4117975" y="3789363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3" name="Line 131"/>
          <p:cNvSpPr>
            <a:spLocks noChangeShapeType="1"/>
          </p:cNvSpPr>
          <p:nvPr/>
        </p:nvSpPr>
        <p:spPr bwMode="auto">
          <a:xfrm flipH="1" flipV="1">
            <a:off x="4119563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4" name="Line 132"/>
          <p:cNvSpPr>
            <a:spLocks noChangeShapeType="1"/>
          </p:cNvSpPr>
          <p:nvPr/>
        </p:nvSpPr>
        <p:spPr bwMode="auto">
          <a:xfrm flipH="1" flipV="1">
            <a:off x="4117975" y="2205038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5" name="Line 133"/>
          <p:cNvSpPr>
            <a:spLocks noChangeShapeType="1"/>
          </p:cNvSpPr>
          <p:nvPr/>
        </p:nvSpPr>
        <p:spPr bwMode="auto">
          <a:xfrm flipH="1" flipV="1">
            <a:off x="5045075" y="3789363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6" name="Line 134"/>
          <p:cNvSpPr>
            <a:spLocks noChangeShapeType="1"/>
          </p:cNvSpPr>
          <p:nvPr/>
        </p:nvSpPr>
        <p:spPr bwMode="auto">
          <a:xfrm flipH="1" flipV="1">
            <a:off x="5046663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7" name="Line 135"/>
          <p:cNvSpPr>
            <a:spLocks noChangeShapeType="1"/>
          </p:cNvSpPr>
          <p:nvPr/>
        </p:nvSpPr>
        <p:spPr bwMode="auto">
          <a:xfrm flipH="1" flipV="1">
            <a:off x="5045075" y="2205038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8" name="Line 136"/>
          <p:cNvSpPr>
            <a:spLocks noChangeShapeType="1"/>
          </p:cNvSpPr>
          <p:nvPr/>
        </p:nvSpPr>
        <p:spPr bwMode="auto">
          <a:xfrm flipH="1" flipV="1">
            <a:off x="5970588" y="3789363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49" name="Line 137"/>
          <p:cNvSpPr>
            <a:spLocks noChangeShapeType="1"/>
          </p:cNvSpPr>
          <p:nvPr/>
        </p:nvSpPr>
        <p:spPr bwMode="auto">
          <a:xfrm flipH="1" flipV="1">
            <a:off x="5970588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0" name="Line 138"/>
          <p:cNvSpPr>
            <a:spLocks noChangeShapeType="1"/>
          </p:cNvSpPr>
          <p:nvPr/>
        </p:nvSpPr>
        <p:spPr bwMode="auto">
          <a:xfrm flipH="1" flipV="1">
            <a:off x="5970588" y="2205038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1" name="Line 139"/>
          <p:cNvSpPr>
            <a:spLocks noChangeShapeType="1"/>
          </p:cNvSpPr>
          <p:nvPr/>
        </p:nvSpPr>
        <p:spPr bwMode="auto">
          <a:xfrm flipH="1" flipV="1">
            <a:off x="6894513" y="3789363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2" name="Line 140"/>
          <p:cNvSpPr>
            <a:spLocks noChangeShapeType="1"/>
          </p:cNvSpPr>
          <p:nvPr/>
        </p:nvSpPr>
        <p:spPr bwMode="auto">
          <a:xfrm flipH="1" flipV="1">
            <a:off x="6896100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3" name="Line 141"/>
          <p:cNvSpPr>
            <a:spLocks noChangeShapeType="1"/>
          </p:cNvSpPr>
          <p:nvPr/>
        </p:nvSpPr>
        <p:spPr bwMode="auto">
          <a:xfrm flipH="1" flipV="1">
            <a:off x="6894513" y="2205038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4" name="Line 142"/>
          <p:cNvSpPr>
            <a:spLocks noChangeShapeType="1"/>
          </p:cNvSpPr>
          <p:nvPr/>
        </p:nvSpPr>
        <p:spPr bwMode="auto">
          <a:xfrm flipH="1" flipV="1">
            <a:off x="7821613" y="3789363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5" name="Line 143"/>
          <p:cNvSpPr>
            <a:spLocks noChangeShapeType="1"/>
          </p:cNvSpPr>
          <p:nvPr/>
        </p:nvSpPr>
        <p:spPr bwMode="auto">
          <a:xfrm flipH="1" flipV="1">
            <a:off x="7823200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56" name="Line 144"/>
          <p:cNvSpPr>
            <a:spLocks noChangeShapeType="1"/>
          </p:cNvSpPr>
          <p:nvPr/>
        </p:nvSpPr>
        <p:spPr bwMode="auto">
          <a:xfrm flipH="1" flipV="1">
            <a:off x="7821613" y="2205038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63" name="Line 151"/>
          <p:cNvSpPr>
            <a:spLocks noChangeShapeType="1"/>
          </p:cNvSpPr>
          <p:nvPr/>
        </p:nvSpPr>
        <p:spPr bwMode="auto">
          <a:xfrm flipH="1" flipV="1">
            <a:off x="3192463" y="3789363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64" name="Line 152"/>
          <p:cNvSpPr>
            <a:spLocks noChangeShapeType="1"/>
          </p:cNvSpPr>
          <p:nvPr/>
        </p:nvSpPr>
        <p:spPr bwMode="auto">
          <a:xfrm flipH="1" flipV="1">
            <a:off x="3194050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65" name="Line 153"/>
          <p:cNvSpPr>
            <a:spLocks noChangeShapeType="1"/>
          </p:cNvSpPr>
          <p:nvPr/>
        </p:nvSpPr>
        <p:spPr bwMode="auto">
          <a:xfrm flipH="1" flipV="1">
            <a:off x="3192463" y="2205038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23069" name="Rectangle 157"/>
          <p:cNvSpPr>
            <a:spLocks noChangeArrowheads="1"/>
          </p:cNvSpPr>
          <p:nvPr/>
        </p:nvSpPr>
        <p:spPr bwMode="auto">
          <a:xfrm>
            <a:off x="7812088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7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7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7</a:t>
            </a:r>
          </a:p>
        </p:txBody>
      </p:sp>
      <p:sp>
        <p:nvSpPr>
          <p:cNvPr id="423070" name="Rectangle 158"/>
          <p:cNvSpPr>
            <a:spLocks noChangeArrowheads="1"/>
          </p:cNvSpPr>
          <p:nvPr/>
        </p:nvSpPr>
        <p:spPr bwMode="auto">
          <a:xfrm>
            <a:off x="6948488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6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6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6</a:t>
            </a:r>
          </a:p>
        </p:txBody>
      </p:sp>
      <p:sp>
        <p:nvSpPr>
          <p:cNvPr id="423071" name="Rectangle 159"/>
          <p:cNvSpPr>
            <a:spLocks noChangeArrowheads="1"/>
          </p:cNvSpPr>
          <p:nvPr/>
        </p:nvSpPr>
        <p:spPr bwMode="auto">
          <a:xfrm>
            <a:off x="6013450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5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5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5</a:t>
            </a:r>
          </a:p>
        </p:txBody>
      </p:sp>
      <p:sp>
        <p:nvSpPr>
          <p:cNvPr id="423072" name="Rectangle 160"/>
          <p:cNvSpPr>
            <a:spLocks noChangeArrowheads="1"/>
          </p:cNvSpPr>
          <p:nvPr/>
        </p:nvSpPr>
        <p:spPr bwMode="auto">
          <a:xfrm>
            <a:off x="5076825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4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4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4</a:t>
            </a:r>
          </a:p>
        </p:txBody>
      </p:sp>
      <p:sp>
        <p:nvSpPr>
          <p:cNvPr id="423073" name="Rectangle 161"/>
          <p:cNvSpPr>
            <a:spLocks noChangeArrowheads="1"/>
          </p:cNvSpPr>
          <p:nvPr/>
        </p:nvSpPr>
        <p:spPr bwMode="auto">
          <a:xfrm>
            <a:off x="4140200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3</a:t>
            </a:r>
          </a:p>
        </p:txBody>
      </p:sp>
      <p:sp>
        <p:nvSpPr>
          <p:cNvPr id="423074" name="Rectangle 162"/>
          <p:cNvSpPr>
            <a:spLocks noChangeArrowheads="1"/>
          </p:cNvSpPr>
          <p:nvPr/>
        </p:nvSpPr>
        <p:spPr bwMode="auto">
          <a:xfrm>
            <a:off x="3203575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2</a:t>
            </a:r>
          </a:p>
        </p:txBody>
      </p:sp>
      <p:sp>
        <p:nvSpPr>
          <p:cNvPr id="423075" name="Rectangle 163"/>
          <p:cNvSpPr>
            <a:spLocks noChangeArrowheads="1"/>
          </p:cNvSpPr>
          <p:nvPr/>
        </p:nvSpPr>
        <p:spPr bwMode="auto">
          <a:xfrm>
            <a:off x="2268538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18" name="Text Box 30"/>
          <p:cNvSpPr txBox="1">
            <a:spLocks noChangeArrowheads="1"/>
          </p:cNvSpPr>
          <p:nvPr/>
        </p:nvSpPr>
        <p:spPr bwMode="auto">
          <a:xfrm>
            <a:off x="2411413" y="2997200"/>
            <a:ext cx="4321175" cy="836613"/>
          </a:xfrm>
          <a:prstGeom prst="rect">
            <a:avLst/>
          </a:prstGeom>
          <a:solidFill>
            <a:srgbClr val="FFCC66">
              <a:alpha val="39999"/>
            </a:srgb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4800" b="1">
                <a:solidFill>
                  <a:schemeClr val="tx2"/>
                </a:solidFill>
              </a:rPr>
              <a:t>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Completed table: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398383" name="Rectangle 47"/>
          <p:cNvSpPr>
            <a:spLocks noChangeArrowheads="1"/>
          </p:cNvSpPr>
          <p:nvPr/>
        </p:nvSpPr>
        <p:spPr bwMode="auto">
          <a:xfrm>
            <a:off x="395288" y="1628775"/>
            <a:ext cx="8353425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 u="sng">
                <a:solidFill>
                  <a:srgbClr val="CCECFF"/>
                </a:solidFill>
              </a:rPr>
              <a:t>Case 1</a:t>
            </a:r>
            <a:r>
              <a:rPr lang="en-GB" sz="1800" b="1">
                <a:solidFill>
                  <a:srgbClr val="CCECFF"/>
                </a:solidFill>
              </a:rPr>
              <a:t>:  Reservoir A in zone 1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Channel No.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Flow (m</a:t>
            </a:r>
            <a:r>
              <a:rPr lang="en-GB" sz="1800" baseline="30000">
                <a:solidFill>
                  <a:srgbClr val="CCECFF"/>
                </a:solidFill>
              </a:rPr>
              <a:t>3</a:t>
            </a:r>
            <a:r>
              <a:rPr lang="en-GB" sz="1800">
                <a:solidFill>
                  <a:srgbClr val="CCECFF"/>
                </a:solidFill>
              </a:rPr>
              <a:t>/s)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 u="sng">
                <a:solidFill>
                  <a:srgbClr val="CCECFF"/>
                </a:solidFill>
              </a:rPr>
              <a:t>Case 2</a:t>
            </a:r>
            <a:r>
              <a:rPr lang="en-GB" sz="1800" b="1">
                <a:solidFill>
                  <a:srgbClr val="CCECFF"/>
                </a:solidFill>
              </a:rPr>
              <a:t>:  Reservoir A in zone 10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Channel No.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Flow (m</a:t>
            </a:r>
            <a:r>
              <a:rPr lang="en-GB" sz="1800" baseline="30000">
                <a:solidFill>
                  <a:srgbClr val="CCECFF"/>
                </a:solidFill>
              </a:rPr>
              <a:t>3</a:t>
            </a:r>
            <a:r>
              <a:rPr lang="en-GB" sz="1800">
                <a:solidFill>
                  <a:srgbClr val="CCECFF"/>
                </a:solidFill>
              </a:rPr>
              <a:t>/s)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 u="sng">
                <a:solidFill>
                  <a:srgbClr val="CCECFF"/>
                </a:solidFill>
              </a:rPr>
              <a:t>Case 3</a:t>
            </a:r>
            <a:r>
              <a:rPr lang="en-GB" sz="1800" b="1">
                <a:solidFill>
                  <a:srgbClr val="CCECFF"/>
                </a:solidFill>
              </a:rPr>
              <a:t>:  Reservoir A failure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Channel No.</a:t>
            </a:r>
          </a:p>
          <a:p>
            <a:pPr marL="342900" indent="-342900" algn="l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>
                <a:solidFill>
                  <a:srgbClr val="CCECFF"/>
                </a:solidFill>
              </a:rPr>
              <a:t>Flow (m</a:t>
            </a:r>
            <a:r>
              <a:rPr lang="en-GB" sz="1800" baseline="30000">
                <a:solidFill>
                  <a:srgbClr val="CCECFF"/>
                </a:solidFill>
              </a:rPr>
              <a:t>3</a:t>
            </a:r>
            <a:r>
              <a:rPr lang="en-GB" sz="1800">
                <a:solidFill>
                  <a:srgbClr val="CCECFF"/>
                </a:solidFill>
              </a:rPr>
              <a:t>/s)</a:t>
            </a:r>
          </a:p>
        </p:txBody>
      </p:sp>
      <p:sp>
        <p:nvSpPr>
          <p:cNvPr id="398384" name="Line 48"/>
          <p:cNvSpPr>
            <a:spLocks noChangeShapeType="1"/>
          </p:cNvSpPr>
          <p:nvPr/>
        </p:nvSpPr>
        <p:spPr bwMode="auto">
          <a:xfrm>
            <a:off x="381000" y="1700213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468313" y="1116013"/>
            <a:ext cx="18002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/>
              <a:t>Channel</a:t>
            </a:r>
          </a:p>
        </p:txBody>
      </p:sp>
      <p:sp>
        <p:nvSpPr>
          <p:cNvPr id="398386" name="Rectangle 50"/>
          <p:cNvSpPr>
            <a:spLocks noChangeArrowheads="1"/>
          </p:cNvSpPr>
          <p:nvPr/>
        </p:nvSpPr>
        <p:spPr bwMode="auto">
          <a:xfrm>
            <a:off x="381000" y="1052513"/>
            <a:ext cx="8382000" cy="54006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87" name="Rectangle 51"/>
          <p:cNvSpPr>
            <a:spLocks noChangeArrowheads="1"/>
          </p:cNvSpPr>
          <p:nvPr/>
        </p:nvSpPr>
        <p:spPr bwMode="auto">
          <a:xfrm>
            <a:off x="2268538" y="1116013"/>
            <a:ext cx="64801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/>
              <a:t>Flow in channels for indicated cases</a:t>
            </a:r>
          </a:p>
        </p:txBody>
      </p:sp>
      <p:sp>
        <p:nvSpPr>
          <p:cNvPr id="398388" name="Line 52"/>
          <p:cNvSpPr>
            <a:spLocks noChangeShapeType="1"/>
          </p:cNvSpPr>
          <p:nvPr/>
        </p:nvSpPr>
        <p:spPr bwMode="auto">
          <a:xfrm>
            <a:off x="381000" y="273526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89" name="Line 53"/>
          <p:cNvSpPr>
            <a:spLocks noChangeShapeType="1"/>
          </p:cNvSpPr>
          <p:nvPr/>
        </p:nvSpPr>
        <p:spPr bwMode="auto">
          <a:xfrm>
            <a:off x="381000" y="3267075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0" name="Line 54"/>
          <p:cNvSpPr>
            <a:spLocks noChangeShapeType="1"/>
          </p:cNvSpPr>
          <p:nvPr/>
        </p:nvSpPr>
        <p:spPr bwMode="auto">
          <a:xfrm>
            <a:off x="381000" y="37973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1" name="Line 55"/>
          <p:cNvSpPr>
            <a:spLocks noChangeShapeType="1"/>
          </p:cNvSpPr>
          <p:nvPr/>
        </p:nvSpPr>
        <p:spPr bwMode="auto">
          <a:xfrm>
            <a:off x="381000" y="432911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2" name="Line 56"/>
          <p:cNvSpPr>
            <a:spLocks noChangeShapeType="1"/>
          </p:cNvSpPr>
          <p:nvPr/>
        </p:nvSpPr>
        <p:spPr bwMode="auto">
          <a:xfrm>
            <a:off x="381000" y="48593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3" name="Line 57"/>
          <p:cNvSpPr>
            <a:spLocks noChangeShapeType="1"/>
          </p:cNvSpPr>
          <p:nvPr/>
        </p:nvSpPr>
        <p:spPr bwMode="auto">
          <a:xfrm>
            <a:off x="381000" y="539115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4" name="Line 58"/>
          <p:cNvSpPr>
            <a:spLocks noChangeShapeType="1"/>
          </p:cNvSpPr>
          <p:nvPr/>
        </p:nvSpPr>
        <p:spPr bwMode="auto">
          <a:xfrm>
            <a:off x="381000" y="592296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5" name="Line 59"/>
          <p:cNvSpPr>
            <a:spLocks noChangeShapeType="1"/>
          </p:cNvSpPr>
          <p:nvPr/>
        </p:nvSpPr>
        <p:spPr bwMode="auto">
          <a:xfrm>
            <a:off x="381000" y="2205038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8396" name="Line 60"/>
          <p:cNvSpPr>
            <a:spLocks noChangeShapeType="1"/>
          </p:cNvSpPr>
          <p:nvPr/>
        </p:nvSpPr>
        <p:spPr bwMode="auto">
          <a:xfrm flipH="1" flipV="1">
            <a:off x="2266950" y="1052513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397" name="Line 61"/>
          <p:cNvSpPr>
            <a:spLocks noChangeShapeType="1"/>
          </p:cNvSpPr>
          <p:nvPr/>
        </p:nvSpPr>
        <p:spPr bwMode="auto">
          <a:xfrm flipH="1" flipV="1">
            <a:off x="2266950" y="3789363"/>
            <a:ext cx="15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 flipH="1" flipV="1">
            <a:off x="2268538" y="5397500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399" name="Line 63"/>
          <p:cNvSpPr>
            <a:spLocks noChangeShapeType="1"/>
          </p:cNvSpPr>
          <p:nvPr/>
        </p:nvSpPr>
        <p:spPr bwMode="auto">
          <a:xfrm flipH="1" flipV="1">
            <a:off x="2266950" y="2205038"/>
            <a:ext cx="15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0" name="Line 64"/>
          <p:cNvSpPr>
            <a:spLocks noChangeShapeType="1"/>
          </p:cNvSpPr>
          <p:nvPr/>
        </p:nvSpPr>
        <p:spPr bwMode="auto">
          <a:xfrm flipH="1" flipV="1">
            <a:off x="4117975" y="3789363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1" name="Line 65"/>
          <p:cNvSpPr>
            <a:spLocks noChangeShapeType="1"/>
          </p:cNvSpPr>
          <p:nvPr/>
        </p:nvSpPr>
        <p:spPr bwMode="auto">
          <a:xfrm flipH="1" flipV="1">
            <a:off x="4119563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2" name="Line 66"/>
          <p:cNvSpPr>
            <a:spLocks noChangeShapeType="1"/>
          </p:cNvSpPr>
          <p:nvPr/>
        </p:nvSpPr>
        <p:spPr bwMode="auto">
          <a:xfrm flipH="1" flipV="1">
            <a:off x="4117975" y="2205038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3" name="Line 67"/>
          <p:cNvSpPr>
            <a:spLocks noChangeShapeType="1"/>
          </p:cNvSpPr>
          <p:nvPr/>
        </p:nvSpPr>
        <p:spPr bwMode="auto">
          <a:xfrm flipH="1" flipV="1">
            <a:off x="5045075" y="3789363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4" name="Line 68"/>
          <p:cNvSpPr>
            <a:spLocks noChangeShapeType="1"/>
          </p:cNvSpPr>
          <p:nvPr/>
        </p:nvSpPr>
        <p:spPr bwMode="auto">
          <a:xfrm flipH="1" flipV="1">
            <a:off x="5046663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5" name="Line 69"/>
          <p:cNvSpPr>
            <a:spLocks noChangeShapeType="1"/>
          </p:cNvSpPr>
          <p:nvPr/>
        </p:nvSpPr>
        <p:spPr bwMode="auto">
          <a:xfrm flipH="1" flipV="1">
            <a:off x="5045075" y="2205038"/>
            <a:ext cx="1588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6" name="Line 70"/>
          <p:cNvSpPr>
            <a:spLocks noChangeShapeType="1"/>
          </p:cNvSpPr>
          <p:nvPr/>
        </p:nvSpPr>
        <p:spPr bwMode="auto">
          <a:xfrm flipH="1" flipV="1">
            <a:off x="5970588" y="3789363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7" name="Line 71"/>
          <p:cNvSpPr>
            <a:spLocks noChangeShapeType="1"/>
          </p:cNvSpPr>
          <p:nvPr/>
        </p:nvSpPr>
        <p:spPr bwMode="auto">
          <a:xfrm flipH="1" flipV="1">
            <a:off x="5970588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8" name="Line 72"/>
          <p:cNvSpPr>
            <a:spLocks noChangeShapeType="1"/>
          </p:cNvSpPr>
          <p:nvPr/>
        </p:nvSpPr>
        <p:spPr bwMode="auto">
          <a:xfrm flipH="1" flipV="1">
            <a:off x="5970588" y="2205038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09" name="Line 73"/>
          <p:cNvSpPr>
            <a:spLocks noChangeShapeType="1"/>
          </p:cNvSpPr>
          <p:nvPr/>
        </p:nvSpPr>
        <p:spPr bwMode="auto">
          <a:xfrm flipH="1" flipV="1">
            <a:off x="6894513" y="3789363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0" name="Line 74"/>
          <p:cNvSpPr>
            <a:spLocks noChangeShapeType="1"/>
          </p:cNvSpPr>
          <p:nvPr/>
        </p:nvSpPr>
        <p:spPr bwMode="auto">
          <a:xfrm flipH="1" flipV="1">
            <a:off x="6896100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1" name="Line 75"/>
          <p:cNvSpPr>
            <a:spLocks noChangeShapeType="1"/>
          </p:cNvSpPr>
          <p:nvPr/>
        </p:nvSpPr>
        <p:spPr bwMode="auto">
          <a:xfrm flipH="1" flipV="1">
            <a:off x="6894513" y="2205038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2" name="Line 76"/>
          <p:cNvSpPr>
            <a:spLocks noChangeShapeType="1"/>
          </p:cNvSpPr>
          <p:nvPr/>
        </p:nvSpPr>
        <p:spPr bwMode="auto">
          <a:xfrm flipH="1" flipV="1">
            <a:off x="7821613" y="3789363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3" name="Line 77"/>
          <p:cNvSpPr>
            <a:spLocks noChangeShapeType="1"/>
          </p:cNvSpPr>
          <p:nvPr/>
        </p:nvSpPr>
        <p:spPr bwMode="auto">
          <a:xfrm flipH="1" flipV="1">
            <a:off x="7823200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4" name="Line 78"/>
          <p:cNvSpPr>
            <a:spLocks noChangeShapeType="1"/>
          </p:cNvSpPr>
          <p:nvPr/>
        </p:nvSpPr>
        <p:spPr bwMode="auto">
          <a:xfrm flipH="1" flipV="1">
            <a:off x="7821613" y="2205038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5" name="Line 79"/>
          <p:cNvSpPr>
            <a:spLocks noChangeShapeType="1"/>
          </p:cNvSpPr>
          <p:nvPr/>
        </p:nvSpPr>
        <p:spPr bwMode="auto">
          <a:xfrm flipH="1" flipV="1">
            <a:off x="3192463" y="3789363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6" name="Line 80"/>
          <p:cNvSpPr>
            <a:spLocks noChangeShapeType="1"/>
          </p:cNvSpPr>
          <p:nvPr/>
        </p:nvSpPr>
        <p:spPr bwMode="auto">
          <a:xfrm flipH="1" flipV="1">
            <a:off x="3194050" y="53975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7" name="Line 81"/>
          <p:cNvSpPr>
            <a:spLocks noChangeShapeType="1"/>
          </p:cNvSpPr>
          <p:nvPr/>
        </p:nvSpPr>
        <p:spPr bwMode="auto">
          <a:xfrm flipH="1" flipV="1">
            <a:off x="3192463" y="2205038"/>
            <a:ext cx="1587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98418" name="Rectangle 82"/>
          <p:cNvSpPr>
            <a:spLocks noChangeArrowheads="1"/>
          </p:cNvSpPr>
          <p:nvPr/>
        </p:nvSpPr>
        <p:spPr bwMode="auto">
          <a:xfrm>
            <a:off x="7812088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7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7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7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</p:txBody>
      </p:sp>
      <p:sp>
        <p:nvSpPr>
          <p:cNvPr id="398419" name="Rectangle 83"/>
          <p:cNvSpPr>
            <a:spLocks noChangeArrowheads="1"/>
          </p:cNvSpPr>
          <p:nvPr/>
        </p:nvSpPr>
        <p:spPr bwMode="auto">
          <a:xfrm>
            <a:off x="6948488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6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0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6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0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6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</p:txBody>
      </p:sp>
      <p:sp>
        <p:nvSpPr>
          <p:cNvPr id="398420" name="Rectangle 84"/>
          <p:cNvSpPr>
            <a:spLocks noChangeArrowheads="1"/>
          </p:cNvSpPr>
          <p:nvPr/>
        </p:nvSpPr>
        <p:spPr bwMode="auto">
          <a:xfrm>
            <a:off x="6013450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5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5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5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1</a:t>
            </a:r>
          </a:p>
        </p:txBody>
      </p:sp>
      <p:sp>
        <p:nvSpPr>
          <p:cNvPr id="398421" name="Rectangle 85"/>
          <p:cNvSpPr>
            <a:spLocks noChangeArrowheads="1"/>
          </p:cNvSpPr>
          <p:nvPr/>
        </p:nvSpPr>
        <p:spPr bwMode="auto">
          <a:xfrm>
            <a:off x="5076825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4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4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4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1</a:t>
            </a:r>
          </a:p>
        </p:txBody>
      </p:sp>
      <p:sp>
        <p:nvSpPr>
          <p:cNvPr id="398422" name="Rectangle 86"/>
          <p:cNvSpPr>
            <a:spLocks noChangeArrowheads="1"/>
          </p:cNvSpPr>
          <p:nvPr/>
        </p:nvSpPr>
        <p:spPr bwMode="auto">
          <a:xfrm>
            <a:off x="4140200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</p:txBody>
      </p:sp>
      <p:sp>
        <p:nvSpPr>
          <p:cNvPr id="398423" name="Rectangle 87"/>
          <p:cNvSpPr>
            <a:spLocks noChangeArrowheads="1"/>
          </p:cNvSpPr>
          <p:nvPr/>
        </p:nvSpPr>
        <p:spPr bwMode="auto">
          <a:xfrm>
            <a:off x="3203575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10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0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2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0</a:t>
            </a:r>
          </a:p>
        </p:txBody>
      </p:sp>
      <p:sp>
        <p:nvSpPr>
          <p:cNvPr id="398424" name="Rectangle 88"/>
          <p:cNvSpPr>
            <a:spLocks noChangeArrowheads="1"/>
          </p:cNvSpPr>
          <p:nvPr/>
        </p:nvSpPr>
        <p:spPr bwMode="auto">
          <a:xfrm>
            <a:off x="2268538" y="1628775"/>
            <a:ext cx="863600" cy="482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13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3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endParaRPr lang="en-GB" sz="1800" b="1">
              <a:solidFill>
                <a:srgbClr val="CCECFF"/>
              </a:solidFill>
            </a:endParaRP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CCECFF"/>
                </a:solidFill>
              </a:rPr>
              <a:t>1</a:t>
            </a:r>
          </a:p>
          <a:p>
            <a:pPr marL="342900" indent="-342900">
              <a:lnSpc>
                <a:spcPct val="172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GB" sz="1800" b="1">
                <a:solidFill>
                  <a:srgbClr val="FF9933"/>
                </a:solidFill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87" name="Picture 55" descr="first sli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896" y="33106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180"/>
          <p:cNvSpPr>
            <a:spLocks noChangeArrowheads="1"/>
          </p:cNvSpPr>
          <p:nvPr/>
        </p:nvSpPr>
        <p:spPr bwMode="auto">
          <a:xfrm>
            <a:off x="107950" y="2349500"/>
            <a:ext cx="8915400" cy="215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4800" dirty="0" smtClean="0">
                <a:solidFill>
                  <a:srgbClr val="CCFFFF"/>
                </a:solidFill>
              </a:rPr>
              <a:t>End</a:t>
            </a:r>
            <a:endParaRPr lang="en-GB" sz="4800" dirty="0">
              <a:solidFill>
                <a:srgbClr val="CCFFFF"/>
              </a:solidFill>
            </a:endParaRPr>
          </a:p>
        </p:txBody>
      </p:sp>
      <p:sp>
        <p:nvSpPr>
          <p:cNvPr id="9" name="Line 181"/>
          <p:cNvSpPr>
            <a:spLocks noChangeShapeType="1"/>
          </p:cNvSpPr>
          <p:nvPr/>
        </p:nvSpPr>
        <p:spPr bwMode="auto">
          <a:xfrm>
            <a:off x="2771775" y="1532423"/>
            <a:ext cx="3527425" cy="0"/>
          </a:xfrm>
          <a:prstGeom prst="line">
            <a:avLst/>
          </a:prstGeom>
          <a:noFill/>
          <a:ln w="12700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Rectangle 183"/>
          <p:cNvSpPr>
            <a:spLocks noChangeArrowheads="1"/>
          </p:cNvSpPr>
          <p:nvPr/>
        </p:nvSpPr>
        <p:spPr bwMode="auto">
          <a:xfrm>
            <a:off x="1403648" y="785793"/>
            <a:ext cx="6264696" cy="714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ZA" b="0" dirty="0" smtClean="0">
                <a:solidFill>
                  <a:srgbClr val="CCFFFF"/>
                </a:solidFill>
              </a:rPr>
              <a:t>DWS TRAINING</a:t>
            </a:r>
            <a:endParaRPr lang="en-ZA" b="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Typical aspects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304800" y="836613"/>
            <a:ext cx="8610600" cy="57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Prioritisation of supply to water users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Prioritisation of use of water sources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 smtClean="0"/>
              <a:t>Conditions </a:t>
            </a:r>
            <a:r>
              <a:rPr lang="en-GB" sz="3200" b="1" dirty="0"/>
              <a:t>under which inter-reservoir and inter-basin support </a:t>
            </a:r>
            <a:r>
              <a:rPr lang="en-GB" sz="3200" b="1" dirty="0" smtClean="0"/>
              <a:t>occurs </a:t>
            </a:r>
            <a:r>
              <a:rPr lang="en-GB" sz="3200" b="1" dirty="0" smtClean="0">
                <a:solidFill>
                  <a:schemeClr val="accent2"/>
                </a:solidFill>
              </a:rPr>
              <a:t>(i.e. </a:t>
            </a:r>
            <a:r>
              <a:rPr lang="en-GB" sz="3200" b="1" dirty="0" err="1" smtClean="0">
                <a:solidFill>
                  <a:schemeClr val="accent2"/>
                </a:solidFill>
              </a:rPr>
              <a:t>Ntabaleng</a:t>
            </a:r>
            <a:r>
              <a:rPr lang="en-GB" sz="3200" b="1" dirty="0" smtClean="0">
                <a:solidFill>
                  <a:schemeClr val="accent2"/>
                </a:solidFill>
              </a:rPr>
              <a:t> &amp; </a:t>
            </a:r>
            <a:r>
              <a:rPr lang="en-GB" sz="3200" b="1" dirty="0" err="1" smtClean="0">
                <a:solidFill>
                  <a:schemeClr val="accent2"/>
                </a:solidFill>
              </a:rPr>
              <a:t>Laleni</a:t>
            </a:r>
            <a:r>
              <a:rPr lang="en-GB" sz="3200" b="1" dirty="0" smtClean="0">
                <a:solidFill>
                  <a:schemeClr val="accent2"/>
                </a:solidFill>
              </a:rPr>
              <a:t>)</a:t>
            </a:r>
            <a:endParaRPr lang="en-GB" sz="3200" b="1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EWR Requirements </a:t>
            </a:r>
            <a:r>
              <a:rPr lang="en-GB" sz="3200" b="1" dirty="0" smtClean="0">
                <a:solidFill>
                  <a:schemeClr val="accent2"/>
                </a:solidFill>
              </a:rPr>
              <a:t>(</a:t>
            </a:r>
            <a:r>
              <a:rPr lang="en-GB" sz="3200" b="1" dirty="0" err="1" smtClean="0">
                <a:solidFill>
                  <a:schemeClr val="accent2"/>
                </a:solidFill>
              </a:rPr>
              <a:t>i.e</a:t>
            </a:r>
            <a:r>
              <a:rPr lang="en-GB" sz="3200" b="1" dirty="0" smtClean="0">
                <a:solidFill>
                  <a:schemeClr val="accent2"/>
                </a:solidFill>
              </a:rPr>
              <a:t> </a:t>
            </a:r>
            <a:r>
              <a:rPr lang="en-GB" sz="3200" b="1" dirty="0" err="1" smtClean="0">
                <a:solidFill>
                  <a:schemeClr val="accent2"/>
                </a:solidFill>
              </a:rPr>
              <a:t>Laleni</a:t>
            </a:r>
            <a:r>
              <a:rPr lang="en-GB" sz="3200" b="1" dirty="0" smtClean="0">
                <a:solidFill>
                  <a:schemeClr val="accent2"/>
                </a:solidFill>
              </a:rPr>
              <a:t> Hydropower operation)</a:t>
            </a:r>
            <a:endParaRPr lang="en-GB" sz="3200" b="1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 smtClean="0"/>
              <a:t>Minimisation </a:t>
            </a:r>
            <a:r>
              <a:rPr lang="en-GB" sz="3200" b="1" dirty="0"/>
              <a:t>of spillage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Blending options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Flood 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Selection process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04800" y="836613"/>
            <a:ext cx="8610600" cy="57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Define </a:t>
            </a:r>
            <a:r>
              <a:rPr lang="en-GB" sz="3200" b="1" dirty="0" smtClean="0"/>
              <a:t>objectives </a:t>
            </a:r>
            <a:r>
              <a:rPr lang="en-GB" sz="3200" b="1" dirty="0" smtClean="0">
                <a:solidFill>
                  <a:schemeClr val="accent2"/>
                </a:solidFill>
              </a:rPr>
              <a:t>(scenario matrix)</a:t>
            </a:r>
            <a:endParaRPr lang="en-GB" sz="3200" b="1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Select initial set of operating rules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Implement initial selection in model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Undertake analysis and interpret results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Evaluate achievement of objectives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Reselect operating rules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r>
              <a:rPr lang="en-GB" sz="3200" b="1" dirty="0"/>
              <a:t>Repeat selection process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r>
              <a:rPr lang="en-GB" sz="4400" b="1">
                <a:solidFill>
                  <a:schemeClr val="tx2"/>
                </a:solidFill>
              </a:rPr>
              <a:t>Selection process</a:t>
            </a:r>
            <a:endParaRPr lang="en-GB" sz="3600" b="1" i="1">
              <a:solidFill>
                <a:schemeClr val="tx2"/>
              </a:solidFill>
            </a:endParaRPr>
          </a:p>
        </p:txBody>
      </p:sp>
      <p:sp>
        <p:nvSpPr>
          <p:cNvPr id="587779" name="Rectangle 3"/>
          <p:cNvSpPr>
            <a:spLocks noChangeArrowheads="1"/>
          </p:cNvSpPr>
          <p:nvPr/>
        </p:nvSpPr>
        <p:spPr bwMode="auto">
          <a:xfrm>
            <a:off x="304800" y="836613"/>
            <a:ext cx="8610600" cy="57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</a:pP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472" t="32268" r="11473" b="10879"/>
          <a:stretch/>
        </p:blipFill>
        <p:spPr>
          <a:xfrm>
            <a:off x="35496" y="1196751"/>
            <a:ext cx="900100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4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152400" y="2057400"/>
            <a:ext cx="89154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4800" b="1" dirty="0">
                <a:solidFill>
                  <a:schemeClr val="tx2"/>
                </a:solidFill>
              </a:rPr>
              <a:t>2</a:t>
            </a:r>
            <a:r>
              <a:rPr lang="en-GB" sz="4800" b="1" dirty="0" smtClean="0">
                <a:solidFill>
                  <a:schemeClr val="tx2"/>
                </a:solidFill>
              </a:rPr>
              <a:t>. </a:t>
            </a:r>
            <a:r>
              <a:rPr lang="en-GB" sz="4800" b="1" dirty="0">
                <a:solidFill>
                  <a:schemeClr val="tx2"/>
                </a:solidFill>
              </a:rPr>
              <a:t>Creating a representative network model</a:t>
            </a:r>
          </a:p>
        </p:txBody>
      </p:sp>
    </p:spTree>
    <p:extLst>
      <p:ext uri="{BB962C8B-B14F-4D97-AF65-F5344CB8AC3E}">
        <p14:creationId xmlns:p14="http://schemas.microsoft.com/office/powerpoint/2010/main" val="306331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323850" y="1052513"/>
            <a:ext cx="8496300" cy="5472112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97667" name="Freeform 3"/>
          <p:cNvSpPr>
            <a:spLocks/>
          </p:cNvSpPr>
          <p:nvPr/>
        </p:nvSpPr>
        <p:spPr bwMode="auto">
          <a:xfrm>
            <a:off x="685800" y="1314450"/>
            <a:ext cx="7078663" cy="4741863"/>
          </a:xfrm>
          <a:custGeom>
            <a:avLst/>
            <a:gdLst/>
            <a:ahLst/>
            <a:cxnLst>
              <a:cxn ang="0">
                <a:pos x="212" y="669"/>
              </a:cxn>
              <a:cxn ang="0">
                <a:pos x="346" y="358"/>
              </a:cxn>
              <a:cxn ang="0">
                <a:pos x="253" y="109"/>
              </a:cxn>
              <a:cxn ang="0">
                <a:pos x="381" y="127"/>
              </a:cxn>
              <a:cxn ang="0">
                <a:pos x="510" y="31"/>
              </a:cxn>
              <a:cxn ang="0">
                <a:pos x="667" y="50"/>
              </a:cxn>
              <a:cxn ang="0">
                <a:pos x="879" y="216"/>
              </a:cxn>
              <a:cxn ang="0">
                <a:pos x="942" y="338"/>
              </a:cxn>
              <a:cxn ang="0">
                <a:pos x="1029" y="621"/>
              </a:cxn>
              <a:cxn ang="0">
                <a:pos x="1252" y="747"/>
              </a:cxn>
              <a:cxn ang="0">
                <a:pos x="1580" y="883"/>
              </a:cxn>
              <a:cxn ang="0">
                <a:pos x="1719" y="1109"/>
              </a:cxn>
              <a:cxn ang="0">
                <a:pos x="1971" y="1142"/>
              </a:cxn>
              <a:cxn ang="0">
                <a:pos x="2214" y="1214"/>
              </a:cxn>
              <a:cxn ang="0">
                <a:pos x="2534" y="1232"/>
              </a:cxn>
              <a:cxn ang="0">
                <a:pos x="2780" y="1469"/>
              </a:cxn>
              <a:cxn ang="0">
                <a:pos x="2895" y="1440"/>
              </a:cxn>
              <a:cxn ang="0">
                <a:pos x="2988" y="1573"/>
              </a:cxn>
              <a:cxn ang="0">
                <a:pos x="3308" y="1399"/>
              </a:cxn>
              <a:cxn ang="0">
                <a:pos x="3473" y="1406"/>
              </a:cxn>
              <a:cxn ang="0">
                <a:pos x="3690" y="1460"/>
              </a:cxn>
              <a:cxn ang="0">
                <a:pos x="3886" y="1518"/>
              </a:cxn>
              <a:cxn ang="0">
                <a:pos x="4132" y="1327"/>
              </a:cxn>
              <a:cxn ang="0">
                <a:pos x="4456" y="1366"/>
              </a:cxn>
              <a:cxn ang="0">
                <a:pos x="4438" y="1676"/>
              </a:cxn>
              <a:cxn ang="0">
                <a:pos x="4365" y="1994"/>
              </a:cxn>
              <a:cxn ang="0">
                <a:pos x="4231" y="2372"/>
              </a:cxn>
              <a:cxn ang="0">
                <a:pos x="4021" y="2618"/>
              </a:cxn>
              <a:cxn ang="0">
                <a:pos x="3865" y="2703"/>
              </a:cxn>
              <a:cxn ang="0">
                <a:pos x="3639" y="2737"/>
              </a:cxn>
              <a:cxn ang="0">
                <a:pos x="3276" y="2881"/>
              </a:cxn>
              <a:cxn ang="0">
                <a:pos x="2990" y="2843"/>
              </a:cxn>
              <a:cxn ang="0">
                <a:pos x="2816" y="2743"/>
              </a:cxn>
              <a:cxn ang="0">
                <a:pos x="2723" y="2856"/>
              </a:cxn>
              <a:cxn ang="0">
                <a:pos x="2428" y="2830"/>
              </a:cxn>
              <a:cxn ang="0">
                <a:pos x="2314" y="2908"/>
              </a:cxn>
              <a:cxn ang="0">
                <a:pos x="2210" y="2775"/>
              </a:cxn>
              <a:cxn ang="0">
                <a:pos x="2024" y="2705"/>
              </a:cxn>
              <a:cxn ang="0">
                <a:pos x="1792" y="2658"/>
              </a:cxn>
              <a:cxn ang="0">
                <a:pos x="1586" y="2679"/>
              </a:cxn>
              <a:cxn ang="0">
                <a:pos x="1483" y="2728"/>
              </a:cxn>
              <a:cxn ang="0">
                <a:pos x="1290" y="2680"/>
              </a:cxn>
              <a:cxn ang="0">
                <a:pos x="1282" y="2522"/>
              </a:cxn>
              <a:cxn ang="0">
                <a:pos x="1234" y="2315"/>
              </a:cxn>
              <a:cxn ang="0">
                <a:pos x="1219" y="2114"/>
              </a:cxn>
              <a:cxn ang="0">
                <a:pos x="1104" y="1973"/>
              </a:cxn>
              <a:cxn ang="0">
                <a:pos x="982" y="1892"/>
              </a:cxn>
              <a:cxn ang="0">
                <a:pos x="808" y="1793"/>
              </a:cxn>
              <a:cxn ang="0">
                <a:pos x="621" y="1690"/>
              </a:cxn>
              <a:cxn ang="0">
                <a:pos x="558" y="1457"/>
              </a:cxn>
              <a:cxn ang="0">
                <a:pos x="420" y="1451"/>
              </a:cxn>
              <a:cxn ang="0">
                <a:pos x="341" y="1364"/>
              </a:cxn>
              <a:cxn ang="0">
                <a:pos x="301" y="1211"/>
              </a:cxn>
              <a:cxn ang="0">
                <a:pos x="46" y="1091"/>
              </a:cxn>
              <a:cxn ang="0">
                <a:pos x="7" y="987"/>
              </a:cxn>
            </a:cxnLst>
            <a:rect l="0" t="0" r="r" b="b"/>
            <a:pathLst>
              <a:path w="4459" h="2987">
                <a:moveTo>
                  <a:pt x="162" y="842"/>
                </a:moveTo>
                <a:cubicBezTo>
                  <a:pt x="189" y="797"/>
                  <a:pt x="217" y="774"/>
                  <a:pt x="210" y="725"/>
                </a:cubicBezTo>
                <a:cubicBezTo>
                  <a:pt x="224" y="679"/>
                  <a:pt x="213" y="726"/>
                  <a:pt x="212" y="669"/>
                </a:cubicBezTo>
                <a:cubicBezTo>
                  <a:pt x="211" y="629"/>
                  <a:pt x="213" y="609"/>
                  <a:pt x="208" y="571"/>
                </a:cubicBezTo>
                <a:cubicBezTo>
                  <a:pt x="253" y="521"/>
                  <a:pt x="277" y="498"/>
                  <a:pt x="336" y="475"/>
                </a:cubicBezTo>
                <a:cubicBezTo>
                  <a:pt x="347" y="448"/>
                  <a:pt x="356" y="385"/>
                  <a:pt x="346" y="358"/>
                </a:cubicBezTo>
                <a:cubicBezTo>
                  <a:pt x="342" y="348"/>
                  <a:pt x="295" y="302"/>
                  <a:pt x="293" y="301"/>
                </a:cubicBezTo>
                <a:cubicBezTo>
                  <a:pt x="259" y="268"/>
                  <a:pt x="223" y="238"/>
                  <a:pt x="195" y="200"/>
                </a:cubicBezTo>
                <a:cubicBezTo>
                  <a:pt x="188" y="156"/>
                  <a:pt x="181" y="148"/>
                  <a:pt x="253" y="109"/>
                </a:cubicBezTo>
                <a:cubicBezTo>
                  <a:pt x="264" y="102"/>
                  <a:pt x="276" y="119"/>
                  <a:pt x="288" y="125"/>
                </a:cubicBezTo>
                <a:cubicBezTo>
                  <a:pt x="304" y="123"/>
                  <a:pt x="319" y="113"/>
                  <a:pt x="336" y="112"/>
                </a:cubicBezTo>
                <a:cubicBezTo>
                  <a:pt x="339" y="113"/>
                  <a:pt x="378" y="127"/>
                  <a:pt x="381" y="127"/>
                </a:cubicBezTo>
                <a:cubicBezTo>
                  <a:pt x="397" y="132"/>
                  <a:pt x="428" y="142"/>
                  <a:pt x="428" y="142"/>
                </a:cubicBezTo>
                <a:cubicBezTo>
                  <a:pt x="475" y="110"/>
                  <a:pt x="455" y="124"/>
                  <a:pt x="487" y="100"/>
                </a:cubicBezTo>
                <a:cubicBezTo>
                  <a:pt x="495" y="77"/>
                  <a:pt x="510" y="31"/>
                  <a:pt x="510" y="31"/>
                </a:cubicBezTo>
                <a:cubicBezTo>
                  <a:pt x="554" y="0"/>
                  <a:pt x="580" y="53"/>
                  <a:pt x="625" y="68"/>
                </a:cubicBezTo>
                <a:cubicBezTo>
                  <a:pt x="632" y="67"/>
                  <a:pt x="640" y="67"/>
                  <a:pt x="647" y="65"/>
                </a:cubicBezTo>
                <a:cubicBezTo>
                  <a:pt x="655" y="61"/>
                  <a:pt x="659" y="46"/>
                  <a:pt x="667" y="50"/>
                </a:cubicBezTo>
                <a:cubicBezTo>
                  <a:pt x="674" y="54"/>
                  <a:pt x="709" y="102"/>
                  <a:pt x="721" y="119"/>
                </a:cubicBezTo>
                <a:cubicBezTo>
                  <a:pt x="792" y="158"/>
                  <a:pt x="758" y="130"/>
                  <a:pt x="813" y="149"/>
                </a:cubicBezTo>
                <a:cubicBezTo>
                  <a:pt x="824" y="158"/>
                  <a:pt x="868" y="192"/>
                  <a:pt x="879" y="216"/>
                </a:cubicBezTo>
                <a:cubicBezTo>
                  <a:pt x="881" y="223"/>
                  <a:pt x="882" y="230"/>
                  <a:pt x="883" y="237"/>
                </a:cubicBezTo>
                <a:cubicBezTo>
                  <a:pt x="884" y="244"/>
                  <a:pt x="883" y="252"/>
                  <a:pt x="885" y="259"/>
                </a:cubicBezTo>
                <a:cubicBezTo>
                  <a:pt x="897" y="287"/>
                  <a:pt x="924" y="313"/>
                  <a:pt x="942" y="338"/>
                </a:cubicBezTo>
                <a:cubicBezTo>
                  <a:pt x="934" y="364"/>
                  <a:pt x="926" y="380"/>
                  <a:pt x="930" y="406"/>
                </a:cubicBezTo>
                <a:cubicBezTo>
                  <a:pt x="909" y="475"/>
                  <a:pt x="913" y="489"/>
                  <a:pt x="962" y="544"/>
                </a:cubicBezTo>
                <a:cubicBezTo>
                  <a:pt x="946" y="593"/>
                  <a:pt x="986" y="597"/>
                  <a:pt x="1029" y="621"/>
                </a:cubicBezTo>
                <a:cubicBezTo>
                  <a:pt x="1095" y="641"/>
                  <a:pt x="1012" y="620"/>
                  <a:pt x="1074" y="626"/>
                </a:cubicBezTo>
                <a:cubicBezTo>
                  <a:pt x="1096" y="628"/>
                  <a:pt x="1122" y="641"/>
                  <a:pt x="1143" y="648"/>
                </a:cubicBezTo>
                <a:cubicBezTo>
                  <a:pt x="1209" y="711"/>
                  <a:pt x="1169" y="699"/>
                  <a:pt x="1252" y="747"/>
                </a:cubicBezTo>
                <a:cubicBezTo>
                  <a:pt x="1325" y="750"/>
                  <a:pt x="1234" y="749"/>
                  <a:pt x="1305" y="738"/>
                </a:cubicBezTo>
                <a:cubicBezTo>
                  <a:pt x="1357" y="731"/>
                  <a:pt x="1416" y="785"/>
                  <a:pt x="1447" y="805"/>
                </a:cubicBezTo>
                <a:cubicBezTo>
                  <a:pt x="1512" y="808"/>
                  <a:pt x="1524" y="835"/>
                  <a:pt x="1580" y="883"/>
                </a:cubicBezTo>
                <a:cubicBezTo>
                  <a:pt x="1611" y="923"/>
                  <a:pt x="1642" y="964"/>
                  <a:pt x="1670" y="1007"/>
                </a:cubicBezTo>
                <a:cubicBezTo>
                  <a:pt x="1675" y="1034"/>
                  <a:pt x="1676" y="1046"/>
                  <a:pt x="1691" y="1069"/>
                </a:cubicBezTo>
                <a:cubicBezTo>
                  <a:pt x="1700" y="1082"/>
                  <a:pt x="1719" y="1109"/>
                  <a:pt x="1719" y="1109"/>
                </a:cubicBezTo>
                <a:cubicBezTo>
                  <a:pt x="1750" y="1128"/>
                  <a:pt x="1778" y="1150"/>
                  <a:pt x="1811" y="1167"/>
                </a:cubicBezTo>
                <a:cubicBezTo>
                  <a:pt x="1842" y="1183"/>
                  <a:pt x="1875" y="1150"/>
                  <a:pt x="1908" y="1163"/>
                </a:cubicBezTo>
                <a:cubicBezTo>
                  <a:pt x="1931" y="1147"/>
                  <a:pt x="1945" y="1145"/>
                  <a:pt x="1971" y="1142"/>
                </a:cubicBezTo>
                <a:cubicBezTo>
                  <a:pt x="2032" y="1097"/>
                  <a:pt x="2085" y="1163"/>
                  <a:pt x="2140" y="1199"/>
                </a:cubicBezTo>
                <a:cubicBezTo>
                  <a:pt x="2149" y="1199"/>
                  <a:pt x="2158" y="1199"/>
                  <a:pt x="2167" y="1200"/>
                </a:cubicBezTo>
                <a:cubicBezTo>
                  <a:pt x="2183" y="1203"/>
                  <a:pt x="2214" y="1214"/>
                  <a:pt x="2214" y="1214"/>
                </a:cubicBezTo>
                <a:cubicBezTo>
                  <a:pt x="2248" y="1209"/>
                  <a:pt x="2284" y="1191"/>
                  <a:pt x="2321" y="1199"/>
                </a:cubicBezTo>
                <a:cubicBezTo>
                  <a:pt x="2359" y="1207"/>
                  <a:pt x="2397" y="1229"/>
                  <a:pt x="2436" y="1235"/>
                </a:cubicBezTo>
                <a:cubicBezTo>
                  <a:pt x="2469" y="1240"/>
                  <a:pt x="2501" y="1230"/>
                  <a:pt x="2534" y="1232"/>
                </a:cubicBezTo>
                <a:cubicBezTo>
                  <a:pt x="2584" y="1289"/>
                  <a:pt x="2634" y="1350"/>
                  <a:pt x="2677" y="1412"/>
                </a:cubicBezTo>
                <a:cubicBezTo>
                  <a:pt x="2704" y="1428"/>
                  <a:pt x="2729" y="1445"/>
                  <a:pt x="2756" y="1460"/>
                </a:cubicBezTo>
                <a:cubicBezTo>
                  <a:pt x="2763" y="1464"/>
                  <a:pt x="2771" y="1470"/>
                  <a:pt x="2780" y="1469"/>
                </a:cubicBezTo>
                <a:cubicBezTo>
                  <a:pt x="2788" y="1468"/>
                  <a:pt x="2792" y="1458"/>
                  <a:pt x="2799" y="1454"/>
                </a:cubicBezTo>
                <a:cubicBezTo>
                  <a:pt x="2806" y="1452"/>
                  <a:pt x="2815" y="1453"/>
                  <a:pt x="2821" y="1451"/>
                </a:cubicBezTo>
                <a:cubicBezTo>
                  <a:pt x="2886" y="1430"/>
                  <a:pt x="2853" y="1425"/>
                  <a:pt x="2895" y="1440"/>
                </a:cubicBezTo>
                <a:cubicBezTo>
                  <a:pt x="2936" y="1433"/>
                  <a:pt x="2935" y="1428"/>
                  <a:pt x="2974" y="1488"/>
                </a:cubicBezTo>
                <a:cubicBezTo>
                  <a:pt x="2979" y="1495"/>
                  <a:pt x="2968" y="1503"/>
                  <a:pt x="2967" y="1511"/>
                </a:cubicBezTo>
                <a:cubicBezTo>
                  <a:pt x="2965" y="1534"/>
                  <a:pt x="2975" y="1556"/>
                  <a:pt x="2988" y="1573"/>
                </a:cubicBezTo>
                <a:cubicBezTo>
                  <a:pt x="3034" y="1556"/>
                  <a:pt x="3082" y="1544"/>
                  <a:pt x="3130" y="1535"/>
                </a:cubicBezTo>
                <a:cubicBezTo>
                  <a:pt x="3152" y="1520"/>
                  <a:pt x="3164" y="1508"/>
                  <a:pt x="3192" y="1504"/>
                </a:cubicBezTo>
                <a:cubicBezTo>
                  <a:pt x="3227" y="1477"/>
                  <a:pt x="3262" y="1411"/>
                  <a:pt x="3308" y="1399"/>
                </a:cubicBezTo>
                <a:cubicBezTo>
                  <a:pt x="3339" y="1390"/>
                  <a:pt x="3376" y="1413"/>
                  <a:pt x="3404" y="1422"/>
                </a:cubicBezTo>
                <a:cubicBezTo>
                  <a:pt x="3420" y="1419"/>
                  <a:pt x="3438" y="1424"/>
                  <a:pt x="3453" y="1420"/>
                </a:cubicBezTo>
                <a:cubicBezTo>
                  <a:pt x="3461" y="1418"/>
                  <a:pt x="3466" y="1409"/>
                  <a:pt x="3473" y="1406"/>
                </a:cubicBezTo>
                <a:cubicBezTo>
                  <a:pt x="3509" y="1389"/>
                  <a:pt x="3532" y="1386"/>
                  <a:pt x="3568" y="1380"/>
                </a:cubicBezTo>
                <a:cubicBezTo>
                  <a:pt x="3590" y="1377"/>
                  <a:pt x="3636" y="1392"/>
                  <a:pt x="3636" y="1392"/>
                </a:cubicBezTo>
                <a:cubicBezTo>
                  <a:pt x="3656" y="1414"/>
                  <a:pt x="3673" y="1436"/>
                  <a:pt x="3690" y="1460"/>
                </a:cubicBezTo>
                <a:cubicBezTo>
                  <a:pt x="3696" y="1511"/>
                  <a:pt x="3699" y="1522"/>
                  <a:pt x="3728" y="1565"/>
                </a:cubicBezTo>
                <a:cubicBezTo>
                  <a:pt x="3764" y="1576"/>
                  <a:pt x="3785" y="1562"/>
                  <a:pt x="3820" y="1555"/>
                </a:cubicBezTo>
                <a:cubicBezTo>
                  <a:pt x="3842" y="1541"/>
                  <a:pt x="3864" y="1533"/>
                  <a:pt x="3886" y="1518"/>
                </a:cubicBezTo>
                <a:cubicBezTo>
                  <a:pt x="3914" y="1490"/>
                  <a:pt x="3941" y="1463"/>
                  <a:pt x="3973" y="1439"/>
                </a:cubicBezTo>
                <a:cubicBezTo>
                  <a:pt x="3986" y="1430"/>
                  <a:pt x="4013" y="1411"/>
                  <a:pt x="4013" y="1411"/>
                </a:cubicBezTo>
                <a:cubicBezTo>
                  <a:pt x="4054" y="1365"/>
                  <a:pt x="4072" y="1334"/>
                  <a:pt x="4132" y="1327"/>
                </a:cubicBezTo>
                <a:cubicBezTo>
                  <a:pt x="4162" y="1304"/>
                  <a:pt x="4207" y="1292"/>
                  <a:pt x="4246" y="1288"/>
                </a:cubicBezTo>
                <a:cubicBezTo>
                  <a:pt x="4276" y="1266"/>
                  <a:pt x="4303" y="1267"/>
                  <a:pt x="4338" y="1279"/>
                </a:cubicBezTo>
                <a:cubicBezTo>
                  <a:pt x="4393" y="1269"/>
                  <a:pt x="4427" y="1324"/>
                  <a:pt x="4456" y="1366"/>
                </a:cubicBezTo>
                <a:cubicBezTo>
                  <a:pt x="4454" y="1408"/>
                  <a:pt x="4451" y="1449"/>
                  <a:pt x="4459" y="1491"/>
                </a:cubicBezTo>
                <a:cubicBezTo>
                  <a:pt x="4440" y="1546"/>
                  <a:pt x="4452" y="1549"/>
                  <a:pt x="4453" y="1602"/>
                </a:cubicBezTo>
                <a:cubicBezTo>
                  <a:pt x="4454" y="1627"/>
                  <a:pt x="4438" y="1676"/>
                  <a:pt x="4438" y="1676"/>
                </a:cubicBezTo>
                <a:cubicBezTo>
                  <a:pt x="4421" y="1702"/>
                  <a:pt x="4321" y="1845"/>
                  <a:pt x="4317" y="1891"/>
                </a:cubicBezTo>
                <a:cubicBezTo>
                  <a:pt x="4315" y="1912"/>
                  <a:pt x="4323" y="1917"/>
                  <a:pt x="4335" y="1933"/>
                </a:cubicBezTo>
                <a:cubicBezTo>
                  <a:pt x="4338" y="1960"/>
                  <a:pt x="4349" y="1972"/>
                  <a:pt x="4365" y="1994"/>
                </a:cubicBezTo>
                <a:cubicBezTo>
                  <a:pt x="4370" y="2022"/>
                  <a:pt x="4383" y="2046"/>
                  <a:pt x="4383" y="2074"/>
                </a:cubicBezTo>
                <a:cubicBezTo>
                  <a:pt x="4385" y="2133"/>
                  <a:pt x="4363" y="2175"/>
                  <a:pt x="4346" y="2228"/>
                </a:cubicBezTo>
                <a:cubicBezTo>
                  <a:pt x="4297" y="2282"/>
                  <a:pt x="4266" y="2302"/>
                  <a:pt x="4231" y="2372"/>
                </a:cubicBezTo>
                <a:cubicBezTo>
                  <a:pt x="4213" y="2408"/>
                  <a:pt x="4203" y="2432"/>
                  <a:pt x="4223" y="2462"/>
                </a:cubicBezTo>
                <a:cubicBezTo>
                  <a:pt x="4218" y="2552"/>
                  <a:pt x="4161" y="2540"/>
                  <a:pt x="4107" y="2567"/>
                </a:cubicBezTo>
                <a:cubicBezTo>
                  <a:pt x="4077" y="2583"/>
                  <a:pt x="4049" y="2599"/>
                  <a:pt x="4021" y="2618"/>
                </a:cubicBezTo>
                <a:cubicBezTo>
                  <a:pt x="4006" y="2629"/>
                  <a:pt x="3985" y="2628"/>
                  <a:pt x="3970" y="2638"/>
                </a:cubicBezTo>
                <a:cubicBezTo>
                  <a:pt x="3897" y="2688"/>
                  <a:pt x="4009" y="2613"/>
                  <a:pt x="3924" y="2661"/>
                </a:cubicBezTo>
                <a:cubicBezTo>
                  <a:pt x="3903" y="2673"/>
                  <a:pt x="3888" y="2700"/>
                  <a:pt x="3865" y="2703"/>
                </a:cubicBezTo>
                <a:cubicBezTo>
                  <a:pt x="3848" y="2706"/>
                  <a:pt x="3803" y="2682"/>
                  <a:pt x="3789" y="2676"/>
                </a:cubicBezTo>
                <a:cubicBezTo>
                  <a:pt x="3766" y="2679"/>
                  <a:pt x="3741" y="2681"/>
                  <a:pt x="3720" y="2692"/>
                </a:cubicBezTo>
                <a:cubicBezTo>
                  <a:pt x="3689" y="2709"/>
                  <a:pt x="3674" y="2733"/>
                  <a:pt x="3639" y="2737"/>
                </a:cubicBezTo>
                <a:cubicBezTo>
                  <a:pt x="3587" y="2776"/>
                  <a:pt x="3517" y="2739"/>
                  <a:pt x="3465" y="2715"/>
                </a:cubicBezTo>
                <a:cubicBezTo>
                  <a:pt x="3430" y="2719"/>
                  <a:pt x="3431" y="2702"/>
                  <a:pt x="3401" y="2725"/>
                </a:cubicBezTo>
                <a:cubicBezTo>
                  <a:pt x="3362" y="2786"/>
                  <a:pt x="3332" y="2836"/>
                  <a:pt x="3276" y="2881"/>
                </a:cubicBezTo>
                <a:cubicBezTo>
                  <a:pt x="3269" y="2905"/>
                  <a:pt x="3261" y="2927"/>
                  <a:pt x="3254" y="2951"/>
                </a:cubicBezTo>
                <a:cubicBezTo>
                  <a:pt x="3201" y="2987"/>
                  <a:pt x="3102" y="2926"/>
                  <a:pt x="3054" y="2898"/>
                </a:cubicBezTo>
                <a:cubicBezTo>
                  <a:pt x="3033" y="2880"/>
                  <a:pt x="3009" y="2864"/>
                  <a:pt x="2990" y="2843"/>
                </a:cubicBezTo>
                <a:cubicBezTo>
                  <a:pt x="2986" y="2837"/>
                  <a:pt x="2989" y="2827"/>
                  <a:pt x="2987" y="2821"/>
                </a:cubicBezTo>
                <a:cubicBezTo>
                  <a:pt x="2975" y="2793"/>
                  <a:pt x="2949" y="2767"/>
                  <a:pt x="2931" y="2742"/>
                </a:cubicBezTo>
                <a:cubicBezTo>
                  <a:pt x="2895" y="2730"/>
                  <a:pt x="2852" y="2737"/>
                  <a:pt x="2816" y="2743"/>
                </a:cubicBezTo>
                <a:cubicBezTo>
                  <a:pt x="2801" y="2767"/>
                  <a:pt x="2786" y="2791"/>
                  <a:pt x="2772" y="2816"/>
                </a:cubicBezTo>
                <a:cubicBezTo>
                  <a:pt x="2768" y="2823"/>
                  <a:pt x="2769" y="2832"/>
                  <a:pt x="2764" y="2838"/>
                </a:cubicBezTo>
                <a:cubicBezTo>
                  <a:pt x="2750" y="2858"/>
                  <a:pt x="2743" y="2851"/>
                  <a:pt x="2723" y="2856"/>
                </a:cubicBezTo>
                <a:cubicBezTo>
                  <a:pt x="2685" y="2867"/>
                  <a:pt x="2646" y="2880"/>
                  <a:pt x="2606" y="2885"/>
                </a:cubicBezTo>
                <a:cubicBezTo>
                  <a:pt x="2581" y="2904"/>
                  <a:pt x="2553" y="2921"/>
                  <a:pt x="2528" y="2941"/>
                </a:cubicBezTo>
                <a:cubicBezTo>
                  <a:pt x="2493" y="2903"/>
                  <a:pt x="2465" y="2866"/>
                  <a:pt x="2428" y="2830"/>
                </a:cubicBezTo>
                <a:cubicBezTo>
                  <a:pt x="2385" y="2836"/>
                  <a:pt x="2423" y="2823"/>
                  <a:pt x="2399" y="2856"/>
                </a:cubicBezTo>
                <a:cubicBezTo>
                  <a:pt x="2385" y="2875"/>
                  <a:pt x="2352" y="2880"/>
                  <a:pt x="2333" y="2894"/>
                </a:cubicBezTo>
                <a:cubicBezTo>
                  <a:pt x="2327" y="2899"/>
                  <a:pt x="2322" y="2907"/>
                  <a:pt x="2314" y="2908"/>
                </a:cubicBezTo>
                <a:cubicBezTo>
                  <a:pt x="2305" y="2909"/>
                  <a:pt x="2299" y="2903"/>
                  <a:pt x="2290" y="2901"/>
                </a:cubicBezTo>
                <a:cubicBezTo>
                  <a:pt x="2281" y="2892"/>
                  <a:pt x="2246" y="2862"/>
                  <a:pt x="2238" y="2842"/>
                </a:cubicBezTo>
                <a:cubicBezTo>
                  <a:pt x="2227" y="2818"/>
                  <a:pt x="2226" y="2798"/>
                  <a:pt x="2210" y="2775"/>
                </a:cubicBezTo>
                <a:cubicBezTo>
                  <a:pt x="2196" y="2771"/>
                  <a:pt x="2175" y="2762"/>
                  <a:pt x="2160" y="2766"/>
                </a:cubicBezTo>
                <a:cubicBezTo>
                  <a:pt x="2124" y="2776"/>
                  <a:pt x="2146" y="2802"/>
                  <a:pt x="2097" y="2787"/>
                </a:cubicBezTo>
                <a:cubicBezTo>
                  <a:pt x="2070" y="2760"/>
                  <a:pt x="2046" y="2735"/>
                  <a:pt x="2024" y="2705"/>
                </a:cubicBezTo>
                <a:cubicBezTo>
                  <a:pt x="2004" y="2693"/>
                  <a:pt x="1985" y="2678"/>
                  <a:pt x="1964" y="2670"/>
                </a:cubicBezTo>
                <a:cubicBezTo>
                  <a:pt x="1946" y="2663"/>
                  <a:pt x="1914" y="2685"/>
                  <a:pt x="1895" y="2686"/>
                </a:cubicBezTo>
                <a:cubicBezTo>
                  <a:pt x="1858" y="2688"/>
                  <a:pt x="1825" y="2672"/>
                  <a:pt x="1792" y="2658"/>
                </a:cubicBezTo>
                <a:cubicBezTo>
                  <a:pt x="1758" y="2684"/>
                  <a:pt x="1789" y="2668"/>
                  <a:pt x="1749" y="2665"/>
                </a:cubicBezTo>
                <a:cubicBezTo>
                  <a:pt x="1687" y="2660"/>
                  <a:pt x="1714" y="2666"/>
                  <a:pt x="1637" y="2621"/>
                </a:cubicBezTo>
                <a:cubicBezTo>
                  <a:pt x="1620" y="2641"/>
                  <a:pt x="1605" y="2662"/>
                  <a:pt x="1586" y="2679"/>
                </a:cubicBezTo>
                <a:cubicBezTo>
                  <a:pt x="1574" y="2690"/>
                  <a:pt x="1546" y="2707"/>
                  <a:pt x="1546" y="2707"/>
                </a:cubicBezTo>
                <a:cubicBezTo>
                  <a:pt x="1541" y="2722"/>
                  <a:pt x="1535" y="2757"/>
                  <a:pt x="1510" y="2756"/>
                </a:cubicBezTo>
                <a:cubicBezTo>
                  <a:pt x="1497" y="2755"/>
                  <a:pt x="1492" y="2738"/>
                  <a:pt x="1483" y="2728"/>
                </a:cubicBezTo>
                <a:cubicBezTo>
                  <a:pt x="1470" y="2712"/>
                  <a:pt x="1444" y="2679"/>
                  <a:pt x="1444" y="2679"/>
                </a:cubicBezTo>
                <a:cubicBezTo>
                  <a:pt x="1412" y="2669"/>
                  <a:pt x="1388" y="2677"/>
                  <a:pt x="1355" y="2681"/>
                </a:cubicBezTo>
                <a:cubicBezTo>
                  <a:pt x="1325" y="2703"/>
                  <a:pt x="1323" y="2692"/>
                  <a:pt x="1290" y="2680"/>
                </a:cubicBezTo>
                <a:cubicBezTo>
                  <a:pt x="1289" y="2678"/>
                  <a:pt x="1262" y="2644"/>
                  <a:pt x="1262" y="2641"/>
                </a:cubicBezTo>
                <a:cubicBezTo>
                  <a:pt x="1261" y="2632"/>
                  <a:pt x="1268" y="2626"/>
                  <a:pt x="1269" y="2618"/>
                </a:cubicBezTo>
                <a:cubicBezTo>
                  <a:pt x="1275" y="2584"/>
                  <a:pt x="1287" y="2555"/>
                  <a:pt x="1282" y="2522"/>
                </a:cubicBezTo>
                <a:cubicBezTo>
                  <a:pt x="1294" y="2483"/>
                  <a:pt x="1309" y="2462"/>
                  <a:pt x="1284" y="2429"/>
                </a:cubicBezTo>
                <a:cubicBezTo>
                  <a:pt x="1216" y="2425"/>
                  <a:pt x="1242" y="2439"/>
                  <a:pt x="1202" y="2397"/>
                </a:cubicBezTo>
                <a:cubicBezTo>
                  <a:pt x="1195" y="2348"/>
                  <a:pt x="1197" y="2395"/>
                  <a:pt x="1234" y="2315"/>
                </a:cubicBezTo>
                <a:cubicBezTo>
                  <a:pt x="1244" y="2293"/>
                  <a:pt x="1249" y="2269"/>
                  <a:pt x="1256" y="2246"/>
                </a:cubicBezTo>
                <a:cubicBezTo>
                  <a:pt x="1261" y="2231"/>
                  <a:pt x="1277" y="2215"/>
                  <a:pt x="1271" y="2199"/>
                </a:cubicBezTo>
                <a:cubicBezTo>
                  <a:pt x="1259" y="2167"/>
                  <a:pt x="1239" y="2141"/>
                  <a:pt x="1219" y="2114"/>
                </a:cubicBezTo>
                <a:cubicBezTo>
                  <a:pt x="1214" y="2075"/>
                  <a:pt x="1179" y="2070"/>
                  <a:pt x="1145" y="2060"/>
                </a:cubicBezTo>
                <a:cubicBezTo>
                  <a:pt x="1094" y="2066"/>
                  <a:pt x="1119" y="2042"/>
                  <a:pt x="1121" y="2014"/>
                </a:cubicBezTo>
                <a:cubicBezTo>
                  <a:pt x="1123" y="1993"/>
                  <a:pt x="1115" y="1989"/>
                  <a:pt x="1104" y="1973"/>
                </a:cubicBezTo>
                <a:cubicBezTo>
                  <a:pt x="1075" y="1963"/>
                  <a:pt x="1061" y="1963"/>
                  <a:pt x="1044" y="1937"/>
                </a:cubicBezTo>
                <a:cubicBezTo>
                  <a:pt x="1044" y="1923"/>
                  <a:pt x="1052" y="1900"/>
                  <a:pt x="1032" y="1890"/>
                </a:cubicBezTo>
                <a:cubicBezTo>
                  <a:pt x="1017" y="1883"/>
                  <a:pt x="998" y="1895"/>
                  <a:pt x="982" y="1892"/>
                </a:cubicBezTo>
                <a:cubicBezTo>
                  <a:pt x="931" y="1883"/>
                  <a:pt x="916" y="1875"/>
                  <a:pt x="865" y="1845"/>
                </a:cubicBezTo>
                <a:cubicBezTo>
                  <a:pt x="855" y="1841"/>
                  <a:pt x="844" y="1840"/>
                  <a:pt x="835" y="1833"/>
                </a:cubicBezTo>
                <a:cubicBezTo>
                  <a:pt x="824" y="1822"/>
                  <a:pt x="819" y="1804"/>
                  <a:pt x="808" y="1793"/>
                </a:cubicBezTo>
                <a:cubicBezTo>
                  <a:pt x="790" y="1777"/>
                  <a:pt x="774" y="1761"/>
                  <a:pt x="756" y="1746"/>
                </a:cubicBezTo>
                <a:cubicBezTo>
                  <a:pt x="773" y="1691"/>
                  <a:pt x="781" y="1712"/>
                  <a:pt x="757" y="1680"/>
                </a:cubicBezTo>
                <a:cubicBezTo>
                  <a:pt x="751" y="1628"/>
                  <a:pt x="610" y="1752"/>
                  <a:pt x="621" y="1690"/>
                </a:cubicBezTo>
                <a:cubicBezTo>
                  <a:pt x="631" y="1638"/>
                  <a:pt x="652" y="1635"/>
                  <a:pt x="621" y="1606"/>
                </a:cubicBezTo>
                <a:cubicBezTo>
                  <a:pt x="602" y="1576"/>
                  <a:pt x="640" y="1466"/>
                  <a:pt x="607" y="1456"/>
                </a:cubicBezTo>
                <a:cubicBezTo>
                  <a:pt x="591" y="1457"/>
                  <a:pt x="574" y="1451"/>
                  <a:pt x="558" y="1457"/>
                </a:cubicBezTo>
                <a:cubicBezTo>
                  <a:pt x="548" y="1460"/>
                  <a:pt x="544" y="1475"/>
                  <a:pt x="534" y="1478"/>
                </a:cubicBezTo>
                <a:cubicBezTo>
                  <a:pt x="521" y="1482"/>
                  <a:pt x="478" y="1459"/>
                  <a:pt x="465" y="1455"/>
                </a:cubicBezTo>
                <a:cubicBezTo>
                  <a:pt x="401" y="1463"/>
                  <a:pt x="488" y="1456"/>
                  <a:pt x="420" y="1451"/>
                </a:cubicBezTo>
                <a:cubicBezTo>
                  <a:pt x="399" y="1449"/>
                  <a:pt x="370" y="1460"/>
                  <a:pt x="351" y="1467"/>
                </a:cubicBezTo>
                <a:cubicBezTo>
                  <a:pt x="345" y="1459"/>
                  <a:pt x="334" y="1452"/>
                  <a:pt x="331" y="1442"/>
                </a:cubicBezTo>
                <a:cubicBezTo>
                  <a:pt x="322" y="1417"/>
                  <a:pt x="345" y="1389"/>
                  <a:pt x="341" y="1364"/>
                </a:cubicBezTo>
                <a:cubicBezTo>
                  <a:pt x="336" y="1335"/>
                  <a:pt x="326" y="1299"/>
                  <a:pt x="311" y="1275"/>
                </a:cubicBezTo>
                <a:cubicBezTo>
                  <a:pt x="325" y="1234"/>
                  <a:pt x="319" y="1270"/>
                  <a:pt x="303" y="1233"/>
                </a:cubicBezTo>
                <a:cubicBezTo>
                  <a:pt x="301" y="1226"/>
                  <a:pt x="303" y="1218"/>
                  <a:pt x="301" y="1211"/>
                </a:cubicBezTo>
                <a:cubicBezTo>
                  <a:pt x="287" y="1180"/>
                  <a:pt x="255" y="1162"/>
                  <a:pt x="229" y="1139"/>
                </a:cubicBezTo>
                <a:cubicBezTo>
                  <a:pt x="144" y="1086"/>
                  <a:pt x="143" y="1067"/>
                  <a:pt x="66" y="1077"/>
                </a:cubicBezTo>
                <a:cubicBezTo>
                  <a:pt x="59" y="1082"/>
                  <a:pt x="55" y="1093"/>
                  <a:pt x="46" y="1091"/>
                </a:cubicBezTo>
                <a:cubicBezTo>
                  <a:pt x="39" y="1088"/>
                  <a:pt x="46" y="1076"/>
                  <a:pt x="42" y="1069"/>
                </a:cubicBezTo>
                <a:cubicBezTo>
                  <a:pt x="36" y="1057"/>
                  <a:pt x="12" y="1025"/>
                  <a:pt x="0" y="1010"/>
                </a:cubicBezTo>
                <a:cubicBezTo>
                  <a:pt x="3" y="1002"/>
                  <a:pt x="2" y="993"/>
                  <a:pt x="7" y="987"/>
                </a:cubicBezTo>
                <a:cubicBezTo>
                  <a:pt x="36" y="956"/>
                  <a:pt x="92" y="927"/>
                  <a:pt x="128" y="903"/>
                </a:cubicBezTo>
                <a:cubicBezTo>
                  <a:pt x="147" y="890"/>
                  <a:pt x="151" y="862"/>
                  <a:pt x="162" y="842"/>
                </a:cubicBezTo>
                <a:close/>
              </a:path>
            </a:pathLst>
          </a:custGeom>
          <a:solidFill>
            <a:srgbClr val="CCFF99"/>
          </a:solidFill>
          <a:ln w="38100" cap="flat" cmpd="sng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68" name="Freeform 4"/>
          <p:cNvSpPr>
            <a:spLocks/>
          </p:cNvSpPr>
          <p:nvPr/>
        </p:nvSpPr>
        <p:spPr bwMode="auto">
          <a:xfrm rot="2177044">
            <a:off x="1304925" y="1743075"/>
            <a:ext cx="939800" cy="3556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77" y="223"/>
              </a:cxn>
              <a:cxn ang="0">
                <a:pos x="185" y="215"/>
              </a:cxn>
              <a:cxn ang="0">
                <a:pos x="200" y="192"/>
              </a:cxn>
              <a:cxn ang="0">
                <a:pos x="269" y="176"/>
              </a:cxn>
              <a:cxn ang="0">
                <a:pos x="284" y="153"/>
              </a:cxn>
              <a:cxn ang="0">
                <a:pos x="300" y="107"/>
              </a:cxn>
              <a:cxn ang="0">
                <a:pos x="377" y="0"/>
              </a:cxn>
              <a:cxn ang="0">
                <a:pos x="469" y="61"/>
              </a:cxn>
              <a:cxn ang="0">
                <a:pos x="561" y="161"/>
              </a:cxn>
              <a:cxn ang="0">
                <a:pos x="592" y="200"/>
              </a:cxn>
            </a:cxnLst>
            <a:rect l="0" t="0" r="r" b="b"/>
            <a:pathLst>
              <a:path w="592" h="224">
                <a:moveTo>
                  <a:pt x="0" y="176"/>
                </a:moveTo>
                <a:cubicBezTo>
                  <a:pt x="45" y="192"/>
                  <a:pt x="47" y="191"/>
                  <a:pt x="77" y="223"/>
                </a:cubicBezTo>
                <a:cubicBezTo>
                  <a:pt x="113" y="220"/>
                  <a:pt x="150" y="224"/>
                  <a:pt x="185" y="215"/>
                </a:cubicBezTo>
                <a:cubicBezTo>
                  <a:pt x="194" y="213"/>
                  <a:pt x="192" y="196"/>
                  <a:pt x="200" y="192"/>
                </a:cubicBezTo>
                <a:cubicBezTo>
                  <a:pt x="221" y="181"/>
                  <a:pt x="247" y="184"/>
                  <a:pt x="269" y="176"/>
                </a:cubicBezTo>
                <a:cubicBezTo>
                  <a:pt x="274" y="168"/>
                  <a:pt x="280" y="161"/>
                  <a:pt x="284" y="153"/>
                </a:cubicBezTo>
                <a:cubicBezTo>
                  <a:pt x="291" y="138"/>
                  <a:pt x="300" y="107"/>
                  <a:pt x="300" y="107"/>
                </a:cubicBezTo>
                <a:cubicBezTo>
                  <a:pt x="276" y="39"/>
                  <a:pt x="333" y="29"/>
                  <a:pt x="377" y="0"/>
                </a:cubicBezTo>
                <a:cubicBezTo>
                  <a:pt x="437" y="13"/>
                  <a:pt x="429" y="24"/>
                  <a:pt x="469" y="61"/>
                </a:cubicBezTo>
                <a:cubicBezTo>
                  <a:pt x="485" y="113"/>
                  <a:pt x="508" y="143"/>
                  <a:pt x="561" y="161"/>
                </a:cubicBezTo>
                <a:cubicBezTo>
                  <a:pt x="567" y="177"/>
                  <a:pt x="571" y="200"/>
                  <a:pt x="592" y="20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69" name="Freeform 5"/>
          <p:cNvSpPr>
            <a:spLocks/>
          </p:cNvSpPr>
          <p:nvPr/>
        </p:nvSpPr>
        <p:spPr bwMode="auto">
          <a:xfrm rot="2177044">
            <a:off x="871538" y="2892425"/>
            <a:ext cx="755650" cy="293688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30" y="92"/>
              </a:cxn>
              <a:cxn ang="0">
                <a:pos x="46" y="77"/>
              </a:cxn>
              <a:cxn ang="0">
                <a:pos x="107" y="39"/>
              </a:cxn>
              <a:cxn ang="0">
                <a:pos x="153" y="46"/>
              </a:cxn>
              <a:cxn ang="0">
                <a:pos x="169" y="62"/>
              </a:cxn>
              <a:cxn ang="0">
                <a:pos x="238" y="100"/>
              </a:cxn>
              <a:cxn ang="0">
                <a:pos x="291" y="85"/>
              </a:cxn>
              <a:cxn ang="0">
                <a:pos x="307" y="69"/>
              </a:cxn>
              <a:cxn ang="0">
                <a:pos x="476" y="0"/>
              </a:cxn>
            </a:cxnLst>
            <a:rect l="0" t="0" r="r" b="b"/>
            <a:pathLst>
              <a:path w="476" h="185">
                <a:moveTo>
                  <a:pt x="0" y="185"/>
                </a:moveTo>
                <a:cubicBezTo>
                  <a:pt x="28" y="155"/>
                  <a:pt x="16" y="129"/>
                  <a:pt x="30" y="92"/>
                </a:cubicBezTo>
                <a:cubicBezTo>
                  <a:pt x="33" y="85"/>
                  <a:pt x="41" y="83"/>
                  <a:pt x="46" y="77"/>
                </a:cubicBezTo>
                <a:cubicBezTo>
                  <a:pt x="71" y="47"/>
                  <a:pt x="69" y="51"/>
                  <a:pt x="107" y="39"/>
                </a:cubicBezTo>
                <a:cubicBezTo>
                  <a:pt x="122" y="41"/>
                  <a:pt x="138" y="41"/>
                  <a:pt x="153" y="46"/>
                </a:cubicBezTo>
                <a:cubicBezTo>
                  <a:pt x="160" y="49"/>
                  <a:pt x="163" y="58"/>
                  <a:pt x="169" y="62"/>
                </a:cubicBezTo>
                <a:cubicBezTo>
                  <a:pt x="210" y="92"/>
                  <a:pt x="203" y="88"/>
                  <a:pt x="238" y="100"/>
                </a:cubicBezTo>
                <a:cubicBezTo>
                  <a:pt x="238" y="100"/>
                  <a:pt x="287" y="87"/>
                  <a:pt x="291" y="85"/>
                </a:cubicBezTo>
                <a:cubicBezTo>
                  <a:pt x="297" y="81"/>
                  <a:pt x="301" y="73"/>
                  <a:pt x="307" y="69"/>
                </a:cubicBezTo>
                <a:cubicBezTo>
                  <a:pt x="354" y="34"/>
                  <a:pt x="416" y="0"/>
                  <a:pt x="476" y="0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70" name="Freeform 6"/>
          <p:cNvSpPr>
            <a:spLocks/>
          </p:cNvSpPr>
          <p:nvPr/>
        </p:nvSpPr>
        <p:spPr bwMode="auto">
          <a:xfrm>
            <a:off x="3681413" y="3735388"/>
            <a:ext cx="3916362" cy="1725612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72" y="101"/>
              </a:cxn>
              <a:cxn ang="0">
                <a:pos x="178" y="7"/>
              </a:cxn>
              <a:cxn ang="0">
                <a:pos x="228" y="5"/>
              </a:cxn>
              <a:cxn ang="0">
                <a:pos x="343" y="42"/>
              </a:cxn>
              <a:cxn ang="0">
                <a:pos x="389" y="57"/>
              </a:cxn>
              <a:cxn ang="0">
                <a:pos x="399" y="83"/>
              </a:cxn>
              <a:cxn ang="0">
                <a:pos x="439" y="132"/>
              </a:cxn>
              <a:cxn ang="0">
                <a:pos x="458" y="184"/>
              </a:cxn>
              <a:cxn ang="0">
                <a:pos x="460" y="233"/>
              </a:cxn>
              <a:cxn ang="0">
                <a:pos x="359" y="501"/>
              </a:cxn>
              <a:cxn ang="0">
                <a:pos x="485" y="537"/>
              </a:cxn>
              <a:cxn ang="0">
                <a:pos x="620" y="483"/>
              </a:cxn>
              <a:cxn ang="0">
                <a:pos x="693" y="423"/>
              </a:cxn>
              <a:cxn ang="0">
                <a:pos x="716" y="431"/>
              </a:cxn>
              <a:cxn ang="0">
                <a:pos x="793" y="467"/>
              </a:cxn>
              <a:cxn ang="0">
                <a:pos x="779" y="514"/>
              </a:cxn>
              <a:cxn ang="0">
                <a:pos x="771" y="537"/>
              </a:cxn>
              <a:cxn ang="0">
                <a:pos x="784" y="557"/>
              </a:cxn>
              <a:cxn ang="0">
                <a:pos x="903" y="539"/>
              </a:cxn>
              <a:cxn ang="0">
                <a:pos x="922" y="525"/>
              </a:cxn>
              <a:cxn ang="0">
                <a:pos x="943" y="549"/>
              </a:cxn>
              <a:cxn ang="0">
                <a:pos x="899" y="622"/>
              </a:cxn>
              <a:cxn ang="0">
                <a:pos x="929" y="634"/>
              </a:cxn>
              <a:cxn ang="0">
                <a:pos x="956" y="636"/>
              </a:cxn>
              <a:cxn ang="0">
                <a:pos x="948" y="658"/>
              </a:cxn>
              <a:cxn ang="0">
                <a:pos x="971" y="665"/>
              </a:cxn>
              <a:cxn ang="0">
                <a:pos x="991" y="652"/>
              </a:cxn>
              <a:cxn ang="0">
                <a:pos x="1039" y="639"/>
              </a:cxn>
              <a:cxn ang="0">
                <a:pos x="1106" y="612"/>
              </a:cxn>
              <a:cxn ang="0">
                <a:pos x="1179" y="618"/>
              </a:cxn>
              <a:cxn ang="0">
                <a:pos x="1280" y="597"/>
              </a:cxn>
              <a:cxn ang="0">
                <a:pos x="1341" y="564"/>
              </a:cxn>
              <a:cxn ang="0">
                <a:pos x="1393" y="584"/>
              </a:cxn>
              <a:cxn ang="0">
                <a:pos x="1415" y="582"/>
              </a:cxn>
              <a:cxn ang="0">
                <a:pos x="1438" y="589"/>
              </a:cxn>
              <a:cxn ang="0">
                <a:pos x="1503" y="551"/>
              </a:cxn>
              <a:cxn ang="0">
                <a:pos x="1557" y="543"/>
              </a:cxn>
              <a:cxn ang="0">
                <a:pos x="1600" y="575"/>
              </a:cxn>
              <a:cxn ang="0">
                <a:pos x="1620" y="561"/>
              </a:cxn>
              <a:cxn ang="0">
                <a:pos x="1650" y="573"/>
              </a:cxn>
              <a:cxn ang="0">
                <a:pos x="1716" y="573"/>
              </a:cxn>
              <a:cxn ang="0">
                <a:pos x="1722" y="616"/>
              </a:cxn>
              <a:cxn ang="0">
                <a:pos x="1819" y="744"/>
              </a:cxn>
              <a:cxn ang="0">
                <a:pos x="1891" y="788"/>
              </a:cxn>
              <a:cxn ang="0">
                <a:pos x="1920" y="828"/>
              </a:cxn>
              <a:cxn ang="0">
                <a:pos x="1929" y="854"/>
              </a:cxn>
              <a:cxn ang="0">
                <a:pos x="1957" y="894"/>
              </a:cxn>
              <a:cxn ang="0">
                <a:pos x="2041" y="936"/>
              </a:cxn>
              <a:cxn ang="0">
                <a:pos x="2083" y="930"/>
              </a:cxn>
              <a:cxn ang="0">
                <a:pos x="2171" y="889"/>
              </a:cxn>
              <a:cxn ang="0">
                <a:pos x="2222" y="897"/>
              </a:cxn>
              <a:cxn ang="0">
                <a:pos x="2282" y="979"/>
              </a:cxn>
              <a:cxn ang="0">
                <a:pos x="2390" y="1018"/>
              </a:cxn>
              <a:cxn ang="0">
                <a:pos x="2467" y="1087"/>
              </a:cxn>
            </a:cxnLst>
            <a:rect l="0" t="0" r="r" b="b"/>
            <a:pathLst>
              <a:path w="2467" h="1087">
                <a:moveTo>
                  <a:pt x="0" y="95"/>
                </a:moveTo>
                <a:cubicBezTo>
                  <a:pt x="31" y="83"/>
                  <a:pt x="41" y="89"/>
                  <a:pt x="72" y="101"/>
                </a:cubicBezTo>
                <a:cubicBezTo>
                  <a:pt x="126" y="91"/>
                  <a:pt x="136" y="44"/>
                  <a:pt x="178" y="7"/>
                </a:cubicBezTo>
                <a:cubicBezTo>
                  <a:pt x="185" y="0"/>
                  <a:pt x="221" y="6"/>
                  <a:pt x="228" y="5"/>
                </a:cubicBezTo>
                <a:cubicBezTo>
                  <a:pt x="287" y="2"/>
                  <a:pt x="275" y="2"/>
                  <a:pt x="343" y="42"/>
                </a:cubicBezTo>
                <a:cubicBezTo>
                  <a:pt x="359" y="47"/>
                  <a:pt x="378" y="46"/>
                  <a:pt x="389" y="57"/>
                </a:cubicBezTo>
                <a:cubicBezTo>
                  <a:pt x="396" y="63"/>
                  <a:pt x="395" y="75"/>
                  <a:pt x="399" y="83"/>
                </a:cubicBezTo>
                <a:cubicBezTo>
                  <a:pt x="408" y="99"/>
                  <a:pt x="428" y="120"/>
                  <a:pt x="439" y="132"/>
                </a:cubicBezTo>
                <a:cubicBezTo>
                  <a:pt x="486" y="147"/>
                  <a:pt x="462" y="150"/>
                  <a:pt x="458" y="184"/>
                </a:cubicBezTo>
                <a:cubicBezTo>
                  <a:pt x="456" y="200"/>
                  <a:pt x="461" y="216"/>
                  <a:pt x="460" y="233"/>
                </a:cubicBezTo>
                <a:cubicBezTo>
                  <a:pt x="390" y="318"/>
                  <a:pt x="317" y="390"/>
                  <a:pt x="359" y="501"/>
                </a:cubicBezTo>
                <a:cubicBezTo>
                  <a:pt x="434" y="548"/>
                  <a:pt x="422" y="560"/>
                  <a:pt x="485" y="537"/>
                </a:cubicBezTo>
                <a:cubicBezTo>
                  <a:pt x="543" y="471"/>
                  <a:pt x="542" y="452"/>
                  <a:pt x="620" y="483"/>
                </a:cubicBezTo>
                <a:cubicBezTo>
                  <a:pt x="632" y="474"/>
                  <a:pt x="690" y="424"/>
                  <a:pt x="693" y="423"/>
                </a:cubicBezTo>
                <a:cubicBezTo>
                  <a:pt x="700" y="419"/>
                  <a:pt x="708" y="428"/>
                  <a:pt x="716" y="431"/>
                </a:cubicBezTo>
                <a:cubicBezTo>
                  <a:pt x="754" y="424"/>
                  <a:pt x="767" y="440"/>
                  <a:pt x="793" y="467"/>
                </a:cubicBezTo>
                <a:cubicBezTo>
                  <a:pt x="788" y="483"/>
                  <a:pt x="784" y="498"/>
                  <a:pt x="779" y="514"/>
                </a:cubicBezTo>
                <a:cubicBezTo>
                  <a:pt x="775" y="522"/>
                  <a:pt x="769" y="528"/>
                  <a:pt x="771" y="537"/>
                </a:cubicBezTo>
                <a:cubicBezTo>
                  <a:pt x="772" y="545"/>
                  <a:pt x="780" y="550"/>
                  <a:pt x="784" y="557"/>
                </a:cubicBezTo>
                <a:cubicBezTo>
                  <a:pt x="826" y="551"/>
                  <a:pt x="861" y="537"/>
                  <a:pt x="903" y="539"/>
                </a:cubicBezTo>
                <a:cubicBezTo>
                  <a:pt x="909" y="534"/>
                  <a:pt x="914" y="523"/>
                  <a:pt x="922" y="525"/>
                </a:cubicBezTo>
                <a:cubicBezTo>
                  <a:pt x="932" y="528"/>
                  <a:pt x="945" y="539"/>
                  <a:pt x="943" y="549"/>
                </a:cubicBezTo>
                <a:cubicBezTo>
                  <a:pt x="936" y="576"/>
                  <a:pt x="913" y="598"/>
                  <a:pt x="899" y="622"/>
                </a:cubicBezTo>
                <a:cubicBezTo>
                  <a:pt x="909" y="626"/>
                  <a:pt x="918" y="631"/>
                  <a:pt x="929" y="634"/>
                </a:cubicBezTo>
                <a:cubicBezTo>
                  <a:pt x="937" y="636"/>
                  <a:pt x="950" y="629"/>
                  <a:pt x="956" y="636"/>
                </a:cubicBezTo>
                <a:cubicBezTo>
                  <a:pt x="961" y="642"/>
                  <a:pt x="951" y="651"/>
                  <a:pt x="948" y="658"/>
                </a:cubicBezTo>
                <a:cubicBezTo>
                  <a:pt x="956" y="661"/>
                  <a:pt x="963" y="667"/>
                  <a:pt x="971" y="665"/>
                </a:cubicBezTo>
                <a:cubicBezTo>
                  <a:pt x="980" y="664"/>
                  <a:pt x="984" y="655"/>
                  <a:pt x="991" y="652"/>
                </a:cubicBezTo>
                <a:cubicBezTo>
                  <a:pt x="1013" y="641"/>
                  <a:pt x="1017" y="642"/>
                  <a:pt x="1039" y="639"/>
                </a:cubicBezTo>
                <a:cubicBezTo>
                  <a:pt x="1068" y="618"/>
                  <a:pt x="1068" y="600"/>
                  <a:pt x="1106" y="612"/>
                </a:cubicBezTo>
                <a:cubicBezTo>
                  <a:pt x="1133" y="609"/>
                  <a:pt x="1152" y="621"/>
                  <a:pt x="1179" y="618"/>
                </a:cubicBezTo>
                <a:cubicBezTo>
                  <a:pt x="1216" y="614"/>
                  <a:pt x="1244" y="601"/>
                  <a:pt x="1280" y="597"/>
                </a:cubicBezTo>
                <a:cubicBezTo>
                  <a:pt x="1296" y="585"/>
                  <a:pt x="1318" y="560"/>
                  <a:pt x="1341" y="564"/>
                </a:cubicBezTo>
                <a:cubicBezTo>
                  <a:pt x="1359" y="568"/>
                  <a:pt x="1375" y="579"/>
                  <a:pt x="1393" y="584"/>
                </a:cubicBezTo>
                <a:cubicBezTo>
                  <a:pt x="1400" y="583"/>
                  <a:pt x="1408" y="581"/>
                  <a:pt x="1415" y="582"/>
                </a:cubicBezTo>
                <a:cubicBezTo>
                  <a:pt x="1423" y="583"/>
                  <a:pt x="1430" y="589"/>
                  <a:pt x="1438" y="589"/>
                </a:cubicBezTo>
                <a:cubicBezTo>
                  <a:pt x="1465" y="588"/>
                  <a:pt x="1481" y="562"/>
                  <a:pt x="1503" y="551"/>
                </a:cubicBezTo>
                <a:cubicBezTo>
                  <a:pt x="1528" y="538"/>
                  <a:pt x="1531" y="542"/>
                  <a:pt x="1557" y="543"/>
                </a:cubicBezTo>
                <a:cubicBezTo>
                  <a:pt x="1569" y="558"/>
                  <a:pt x="1576" y="576"/>
                  <a:pt x="1600" y="575"/>
                </a:cubicBezTo>
                <a:cubicBezTo>
                  <a:pt x="1608" y="574"/>
                  <a:pt x="1612" y="562"/>
                  <a:pt x="1620" y="561"/>
                </a:cubicBezTo>
                <a:cubicBezTo>
                  <a:pt x="1630" y="560"/>
                  <a:pt x="1640" y="569"/>
                  <a:pt x="1650" y="573"/>
                </a:cubicBezTo>
                <a:cubicBezTo>
                  <a:pt x="1676" y="567"/>
                  <a:pt x="1690" y="565"/>
                  <a:pt x="1716" y="573"/>
                </a:cubicBezTo>
                <a:cubicBezTo>
                  <a:pt x="1698" y="627"/>
                  <a:pt x="1684" y="623"/>
                  <a:pt x="1722" y="616"/>
                </a:cubicBezTo>
                <a:cubicBezTo>
                  <a:pt x="1759" y="662"/>
                  <a:pt x="1774" y="701"/>
                  <a:pt x="1819" y="744"/>
                </a:cubicBezTo>
                <a:cubicBezTo>
                  <a:pt x="1837" y="772"/>
                  <a:pt x="1860" y="777"/>
                  <a:pt x="1891" y="788"/>
                </a:cubicBezTo>
                <a:cubicBezTo>
                  <a:pt x="1901" y="802"/>
                  <a:pt x="1914" y="813"/>
                  <a:pt x="1920" y="828"/>
                </a:cubicBezTo>
                <a:cubicBezTo>
                  <a:pt x="1923" y="837"/>
                  <a:pt x="1925" y="846"/>
                  <a:pt x="1929" y="854"/>
                </a:cubicBezTo>
                <a:cubicBezTo>
                  <a:pt x="1937" y="869"/>
                  <a:pt x="1957" y="894"/>
                  <a:pt x="1957" y="894"/>
                </a:cubicBezTo>
                <a:cubicBezTo>
                  <a:pt x="1984" y="909"/>
                  <a:pt x="2010" y="940"/>
                  <a:pt x="2041" y="936"/>
                </a:cubicBezTo>
                <a:cubicBezTo>
                  <a:pt x="2094" y="927"/>
                  <a:pt x="2024" y="908"/>
                  <a:pt x="2083" y="930"/>
                </a:cubicBezTo>
                <a:cubicBezTo>
                  <a:pt x="2121" y="923"/>
                  <a:pt x="2138" y="911"/>
                  <a:pt x="2171" y="889"/>
                </a:cubicBezTo>
                <a:cubicBezTo>
                  <a:pt x="2180" y="883"/>
                  <a:pt x="2213" y="895"/>
                  <a:pt x="2222" y="897"/>
                </a:cubicBezTo>
                <a:cubicBezTo>
                  <a:pt x="2247" y="912"/>
                  <a:pt x="2241" y="947"/>
                  <a:pt x="2282" y="979"/>
                </a:cubicBezTo>
                <a:cubicBezTo>
                  <a:pt x="2310" y="999"/>
                  <a:pt x="2359" y="1000"/>
                  <a:pt x="2390" y="1018"/>
                </a:cubicBezTo>
                <a:cubicBezTo>
                  <a:pt x="2421" y="1036"/>
                  <a:pt x="2451" y="1073"/>
                  <a:pt x="2467" y="1087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71" name="Freeform 7"/>
          <p:cNvSpPr>
            <a:spLocks/>
          </p:cNvSpPr>
          <p:nvPr/>
        </p:nvSpPr>
        <p:spPr bwMode="auto">
          <a:xfrm rot="2177044">
            <a:off x="6832600" y="3451225"/>
            <a:ext cx="884238" cy="1597025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46" y="46"/>
              </a:cxn>
              <a:cxn ang="0">
                <a:pos x="123" y="100"/>
              </a:cxn>
              <a:cxn ang="0">
                <a:pos x="92" y="185"/>
              </a:cxn>
              <a:cxn ang="0">
                <a:pos x="154" y="315"/>
              </a:cxn>
              <a:cxn ang="0">
                <a:pos x="154" y="377"/>
              </a:cxn>
              <a:cxn ang="0">
                <a:pos x="123" y="407"/>
              </a:cxn>
              <a:cxn ang="0">
                <a:pos x="108" y="453"/>
              </a:cxn>
              <a:cxn ang="0">
                <a:pos x="92" y="469"/>
              </a:cxn>
              <a:cxn ang="0">
                <a:pos x="77" y="492"/>
              </a:cxn>
              <a:cxn ang="0">
                <a:pos x="31" y="546"/>
              </a:cxn>
              <a:cxn ang="0">
                <a:pos x="15" y="599"/>
              </a:cxn>
              <a:cxn ang="0">
                <a:pos x="0" y="668"/>
              </a:cxn>
              <a:cxn ang="0">
                <a:pos x="31" y="784"/>
              </a:cxn>
              <a:cxn ang="0">
                <a:pos x="38" y="837"/>
              </a:cxn>
              <a:cxn ang="0">
                <a:pos x="161" y="868"/>
              </a:cxn>
              <a:cxn ang="0">
                <a:pos x="223" y="907"/>
              </a:cxn>
              <a:cxn ang="0">
                <a:pos x="284" y="930"/>
              </a:cxn>
              <a:cxn ang="0">
                <a:pos x="361" y="899"/>
              </a:cxn>
              <a:cxn ang="0">
                <a:pos x="468" y="884"/>
              </a:cxn>
              <a:cxn ang="0">
                <a:pos x="522" y="922"/>
              </a:cxn>
              <a:cxn ang="0">
                <a:pos x="553" y="1006"/>
              </a:cxn>
            </a:cxnLst>
            <a:rect l="0" t="0" r="r" b="b"/>
            <a:pathLst>
              <a:path w="557" h="1006">
                <a:moveTo>
                  <a:pt x="154" y="0"/>
                </a:moveTo>
                <a:cubicBezTo>
                  <a:pt x="151" y="15"/>
                  <a:pt x="146" y="30"/>
                  <a:pt x="146" y="46"/>
                </a:cubicBezTo>
                <a:cubicBezTo>
                  <a:pt x="146" y="80"/>
                  <a:pt x="173" y="83"/>
                  <a:pt x="123" y="100"/>
                </a:cubicBezTo>
                <a:cubicBezTo>
                  <a:pt x="112" y="132"/>
                  <a:pt x="116" y="161"/>
                  <a:pt x="92" y="185"/>
                </a:cubicBezTo>
                <a:cubicBezTo>
                  <a:pt x="98" y="247"/>
                  <a:pt x="91" y="296"/>
                  <a:pt x="154" y="315"/>
                </a:cubicBezTo>
                <a:cubicBezTo>
                  <a:pt x="164" y="347"/>
                  <a:pt x="178" y="351"/>
                  <a:pt x="154" y="377"/>
                </a:cubicBezTo>
                <a:cubicBezTo>
                  <a:pt x="133" y="439"/>
                  <a:pt x="164" y="367"/>
                  <a:pt x="123" y="407"/>
                </a:cubicBezTo>
                <a:cubicBezTo>
                  <a:pt x="120" y="410"/>
                  <a:pt x="110" y="449"/>
                  <a:pt x="108" y="453"/>
                </a:cubicBezTo>
                <a:cubicBezTo>
                  <a:pt x="104" y="459"/>
                  <a:pt x="97" y="463"/>
                  <a:pt x="92" y="469"/>
                </a:cubicBezTo>
                <a:cubicBezTo>
                  <a:pt x="86" y="476"/>
                  <a:pt x="81" y="484"/>
                  <a:pt x="77" y="492"/>
                </a:cubicBezTo>
                <a:cubicBezTo>
                  <a:pt x="62" y="521"/>
                  <a:pt x="64" y="534"/>
                  <a:pt x="31" y="546"/>
                </a:cubicBezTo>
                <a:cubicBezTo>
                  <a:pt x="23" y="570"/>
                  <a:pt x="21" y="572"/>
                  <a:pt x="15" y="599"/>
                </a:cubicBezTo>
                <a:cubicBezTo>
                  <a:pt x="10" y="622"/>
                  <a:pt x="0" y="668"/>
                  <a:pt x="0" y="668"/>
                </a:cubicBezTo>
                <a:cubicBezTo>
                  <a:pt x="9" y="713"/>
                  <a:pt x="24" y="737"/>
                  <a:pt x="31" y="784"/>
                </a:cubicBezTo>
                <a:cubicBezTo>
                  <a:pt x="33" y="802"/>
                  <a:pt x="27" y="823"/>
                  <a:pt x="38" y="837"/>
                </a:cubicBezTo>
                <a:cubicBezTo>
                  <a:pt x="52" y="855"/>
                  <a:pt x="147" y="866"/>
                  <a:pt x="161" y="868"/>
                </a:cubicBezTo>
                <a:cubicBezTo>
                  <a:pt x="180" y="887"/>
                  <a:pt x="197" y="898"/>
                  <a:pt x="223" y="907"/>
                </a:cubicBezTo>
                <a:cubicBezTo>
                  <a:pt x="242" y="936"/>
                  <a:pt x="250" y="940"/>
                  <a:pt x="284" y="930"/>
                </a:cubicBezTo>
                <a:cubicBezTo>
                  <a:pt x="308" y="906"/>
                  <a:pt x="328" y="906"/>
                  <a:pt x="361" y="899"/>
                </a:cubicBezTo>
                <a:cubicBezTo>
                  <a:pt x="404" y="871"/>
                  <a:pt x="410" y="876"/>
                  <a:pt x="468" y="884"/>
                </a:cubicBezTo>
                <a:cubicBezTo>
                  <a:pt x="512" y="897"/>
                  <a:pt x="479" y="907"/>
                  <a:pt x="522" y="922"/>
                </a:cubicBezTo>
                <a:cubicBezTo>
                  <a:pt x="557" y="954"/>
                  <a:pt x="553" y="949"/>
                  <a:pt x="553" y="1006"/>
                </a:cubicBez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72" name="Freeform 8"/>
          <p:cNvSpPr>
            <a:spLocks/>
          </p:cNvSpPr>
          <p:nvPr/>
        </p:nvSpPr>
        <p:spPr bwMode="auto">
          <a:xfrm rot="2177044">
            <a:off x="1543050" y="2735263"/>
            <a:ext cx="2398713" cy="1343025"/>
          </a:xfrm>
          <a:custGeom>
            <a:avLst/>
            <a:gdLst/>
            <a:ahLst/>
            <a:cxnLst>
              <a:cxn ang="0">
                <a:pos x="1405" y="317"/>
              </a:cxn>
              <a:cxn ang="0">
                <a:pos x="1498" y="385"/>
              </a:cxn>
              <a:cxn ang="0">
                <a:pos x="1435" y="493"/>
              </a:cxn>
              <a:cxn ang="0">
                <a:pos x="1404" y="531"/>
              </a:cxn>
              <a:cxn ang="0">
                <a:pos x="1335" y="546"/>
              </a:cxn>
              <a:cxn ang="0">
                <a:pos x="1327" y="569"/>
              </a:cxn>
              <a:cxn ang="0">
                <a:pos x="1304" y="577"/>
              </a:cxn>
              <a:cxn ang="0">
                <a:pos x="1266" y="600"/>
              </a:cxn>
              <a:cxn ang="0">
                <a:pos x="1166" y="662"/>
              </a:cxn>
              <a:cxn ang="0">
                <a:pos x="997" y="631"/>
              </a:cxn>
              <a:cxn ang="0">
                <a:pos x="851" y="654"/>
              </a:cxn>
              <a:cxn ang="0">
                <a:pos x="751" y="761"/>
              </a:cxn>
              <a:cxn ang="0">
                <a:pos x="721" y="800"/>
              </a:cxn>
              <a:cxn ang="0">
                <a:pos x="598" y="846"/>
              </a:cxn>
              <a:cxn ang="0">
                <a:pos x="559" y="838"/>
              </a:cxn>
              <a:cxn ang="0">
                <a:pos x="498" y="831"/>
              </a:cxn>
              <a:cxn ang="0">
                <a:pos x="307" y="792"/>
              </a:cxn>
              <a:cxn ang="0">
                <a:pos x="238" y="715"/>
              </a:cxn>
              <a:cxn ang="0">
                <a:pos x="131" y="731"/>
              </a:cxn>
              <a:cxn ang="0">
                <a:pos x="54" y="708"/>
              </a:cxn>
              <a:cxn ang="0">
                <a:pos x="223" y="646"/>
              </a:cxn>
              <a:cxn ang="0">
                <a:pos x="467" y="639"/>
              </a:cxn>
              <a:cxn ang="0">
                <a:pos x="483" y="577"/>
              </a:cxn>
              <a:cxn ang="0">
                <a:pos x="513" y="462"/>
              </a:cxn>
              <a:cxn ang="0">
                <a:pos x="475" y="385"/>
              </a:cxn>
              <a:cxn ang="0">
                <a:pos x="437" y="331"/>
              </a:cxn>
              <a:cxn ang="0">
                <a:pos x="191" y="293"/>
              </a:cxn>
              <a:cxn ang="0">
                <a:pos x="129" y="255"/>
              </a:cxn>
              <a:cxn ang="0">
                <a:pos x="76" y="209"/>
              </a:cxn>
              <a:cxn ang="0">
                <a:pos x="0" y="116"/>
              </a:cxn>
              <a:cxn ang="0">
                <a:pos x="114" y="178"/>
              </a:cxn>
              <a:cxn ang="0">
                <a:pos x="314" y="147"/>
              </a:cxn>
              <a:cxn ang="0">
                <a:pos x="461" y="32"/>
              </a:cxn>
              <a:cxn ang="0">
                <a:pos x="567" y="17"/>
              </a:cxn>
              <a:cxn ang="0">
                <a:pos x="598" y="55"/>
              </a:cxn>
              <a:cxn ang="0">
                <a:pos x="652" y="124"/>
              </a:cxn>
              <a:cxn ang="0">
                <a:pos x="653" y="193"/>
              </a:cxn>
              <a:cxn ang="0">
                <a:pos x="683" y="301"/>
              </a:cxn>
              <a:cxn ang="0">
                <a:pos x="837" y="362"/>
              </a:cxn>
              <a:cxn ang="0">
                <a:pos x="1129" y="401"/>
              </a:cxn>
              <a:cxn ang="0">
                <a:pos x="1252" y="370"/>
              </a:cxn>
              <a:cxn ang="0">
                <a:pos x="1336" y="325"/>
              </a:cxn>
              <a:cxn ang="0">
                <a:pos x="1405" y="317"/>
              </a:cxn>
            </a:cxnLst>
            <a:rect l="0" t="0" r="r" b="b"/>
            <a:pathLst>
              <a:path w="1511" h="846">
                <a:moveTo>
                  <a:pt x="1405" y="317"/>
                </a:moveTo>
                <a:cubicBezTo>
                  <a:pt x="1416" y="350"/>
                  <a:pt x="1473" y="361"/>
                  <a:pt x="1498" y="385"/>
                </a:cubicBezTo>
                <a:cubicBezTo>
                  <a:pt x="1511" y="427"/>
                  <a:pt x="1458" y="463"/>
                  <a:pt x="1435" y="493"/>
                </a:cubicBezTo>
                <a:cubicBezTo>
                  <a:pt x="1424" y="508"/>
                  <a:pt x="1421" y="521"/>
                  <a:pt x="1404" y="531"/>
                </a:cubicBezTo>
                <a:cubicBezTo>
                  <a:pt x="1387" y="541"/>
                  <a:pt x="1349" y="544"/>
                  <a:pt x="1335" y="546"/>
                </a:cubicBezTo>
                <a:cubicBezTo>
                  <a:pt x="1332" y="554"/>
                  <a:pt x="1333" y="563"/>
                  <a:pt x="1327" y="569"/>
                </a:cubicBezTo>
                <a:cubicBezTo>
                  <a:pt x="1321" y="575"/>
                  <a:pt x="1311" y="573"/>
                  <a:pt x="1304" y="577"/>
                </a:cubicBezTo>
                <a:cubicBezTo>
                  <a:pt x="1256" y="607"/>
                  <a:pt x="1326" y="582"/>
                  <a:pt x="1266" y="600"/>
                </a:cubicBezTo>
                <a:cubicBezTo>
                  <a:pt x="1238" y="630"/>
                  <a:pt x="1205" y="648"/>
                  <a:pt x="1166" y="662"/>
                </a:cubicBezTo>
                <a:cubicBezTo>
                  <a:pt x="1100" y="658"/>
                  <a:pt x="1043" y="674"/>
                  <a:pt x="997" y="631"/>
                </a:cubicBezTo>
                <a:cubicBezTo>
                  <a:pt x="941" y="636"/>
                  <a:pt x="901" y="637"/>
                  <a:pt x="851" y="654"/>
                </a:cubicBezTo>
                <a:cubicBezTo>
                  <a:pt x="821" y="701"/>
                  <a:pt x="794" y="726"/>
                  <a:pt x="751" y="761"/>
                </a:cubicBezTo>
                <a:cubicBezTo>
                  <a:pt x="731" y="777"/>
                  <a:pt x="738" y="779"/>
                  <a:pt x="721" y="800"/>
                </a:cubicBezTo>
                <a:cubicBezTo>
                  <a:pt x="693" y="834"/>
                  <a:pt x="637" y="841"/>
                  <a:pt x="598" y="846"/>
                </a:cubicBezTo>
                <a:cubicBezTo>
                  <a:pt x="585" y="843"/>
                  <a:pt x="572" y="840"/>
                  <a:pt x="559" y="838"/>
                </a:cubicBezTo>
                <a:cubicBezTo>
                  <a:pt x="539" y="835"/>
                  <a:pt x="518" y="835"/>
                  <a:pt x="498" y="831"/>
                </a:cubicBezTo>
                <a:cubicBezTo>
                  <a:pt x="393" y="812"/>
                  <a:pt x="420" y="820"/>
                  <a:pt x="307" y="792"/>
                </a:cubicBezTo>
                <a:cubicBezTo>
                  <a:pt x="285" y="786"/>
                  <a:pt x="261" y="718"/>
                  <a:pt x="238" y="715"/>
                </a:cubicBezTo>
                <a:cubicBezTo>
                  <a:pt x="221" y="699"/>
                  <a:pt x="153" y="740"/>
                  <a:pt x="131" y="731"/>
                </a:cubicBezTo>
                <a:cubicBezTo>
                  <a:pt x="67" y="704"/>
                  <a:pt x="121" y="713"/>
                  <a:pt x="54" y="708"/>
                </a:cubicBezTo>
                <a:cubicBezTo>
                  <a:pt x="126" y="689"/>
                  <a:pt x="139" y="652"/>
                  <a:pt x="223" y="646"/>
                </a:cubicBezTo>
                <a:cubicBezTo>
                  <a:pt x="275" y="638"/>
                  <a:pt x="417" y="654"/>
                  <a:pt x="467" y="639"/>
                </a:cubicBezTo>
                <a:cubicBezTo>
                  <a:pt x="489" y="617"/>
                  <a:pt x="492" y="607"/>
                  <a:pt x="483" y="577"/>
                </a:cubicBezTo>
                <a:cubicBezTo>
                  <a:pt x="495" y="538"/>
                  <a:pt x="506" y="502"/>
                  <a:pt x="513" y="462"/>
                </a:cubicBezTo>
                <a:cubicBezTo>
                  <a:pt x="503" y="409"/>
                  <a:pt x="496" y="427"/>
                  <a:pt x="475" y="385"/>
                </a:cubicBezTo>
                <a:cubicBezTo>
                  <a:pt x="458" y="351"/>
                  <a:pt x="477" y="345"/>
                  <a:pt x="437" y="331"/>
                </a:cubicBezTo>
                <a:cubicBezTo>
                  <a:pt x="378" y="276"/>
                  <a:pt x="248" y="295"/>
                  <a:pt x="191" y="293"/>
                </a:cubicBezTo>
                <a:cubicBezTo>
                  <a:pt x="167" y="285"/>
                  <a:pt x="149" y="271"/>
                  <a:pt x="129" y="255"/>
                </a:cubicBezTo>
                <a:cubicBezTo>
                  <a:pt x="103" y="234"/>
                  <a:pt x="112" y="220"/>
                  <a:pt x="76" y="209"/>
                </a:cubicBezTo>
                <a:cubicBezTo>
                  <a:pt x="57" y="190"/>
                  <a:pt x="26" y="125"/>
                  <a:pt x="0" y="116"/>
                </a:cubicBezTo>
                <a:cubicBezTo>
                  <a:pt x="34" y="94"/>
                  <a:pt x="84" y="147"/>
                  <a:pt x="114" y="178"/>
                </a:cubicBezTo>
                <a:cubicBezTo>
                  <a:pt x="205" y="172"/>
                  <a:pt x="241" y="173"/>
                  <a:pt x="314" y="147"/>
                </a:cubicBezTo>
                <a:cubicBezTo>
                  <a:pt x="358" y="80"/>
                  <a:pt x="385" y="59"/>
                  <a:pt x="461" y="32"/>
                </a:cubicBezTo>
                <a:cubicBezTo>
                  <a:pt x="487" y="36"/>
                  <a:pt x="547" y="0"/>
                  <a:pt x="567" y="17"/>
                </a:cubicBezTo>
                <a:cubicBezTo>
                  <a:pt x="580" y="27"/>
                  <a:pt x="586" y="44"/>
                  <a:pt x="598" y="55"/>
                </a:cubicBezTo>
                <a:cubicBezTo>
                  <a:pt x="607" y="85"/>
                  <a:pt x="629" y="102"/>
                  <a:pt x="652" y="124"/>
                </a:cubicBezTo>
                <a:cubicBezTo>
                  <a:pt x="661" y="155"/>
                  <a:pt x="625" y="175"/>
                  <a:pt x="653" y="193"/>
                </a:cubicBezTo>
                <a:cubicBezTo>
                  <a:pt x="662" y="221"/>
                  <a:pt x="655" y="291"/>
                  <a:pt x="683" y="301"/>
                </a:cubicBezTo>
                <a:cubicBezTo>
                  <a:pt x="760" y="339"/>
                  <a:pt x="786" y="346"/>
                  <a:pt x="837" y="362"/>
                </a:cubicBezTo>
                <a:cubicBezTo>
                  <a:pt x="968" y="393"/>
                  <a:pt x="1040" y="408"/>
                  <a:pt x="1129" y="401"/>
                </a:cubicBezTo>
                <a:cubicBezTo>
                  <a:pt x="1145" y="400"/>
                  <a:pt x="1252" y="370"/>
                  <a:pt x="1252" y="370"/>
                </a:cubicBezTo>
                <a:cubicBezTo>
                  <a:pt x="1303" y="373"/>
                  <a:pt x="1285" y="318"/>
                  <a:pt x="1336" y="325"/>
                </a:cubicBezTo>
                <a:cubicBezTo>
                  <a:pt x="1357" y="328"/>
                  <a:pt x="1344" y="333"/>
                  <a:pt x="1405" y="317"/>
                </a:cubicBezTo>
                <a:close/>
              </a:path>
            </a:pathLst>
          </a:custGeom>
          <a:solidFill>
            <a:srgbClr val="8FB3D7"/>
          </a:solidFill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73" name="Freeform 9"/>
          <p:cNvSpPr>
            <a:spLocks/>
          </p:cNvSpPr>
          <p:nvPr/>
        </p:nvSpPr>
        <p:spPr bwMode="auto">
          <a:xfrm rot="2629428">
            <a:off x="3448050" y="3873500"/>
            <a:ext cx="360363" cy="16668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36" y="15"/>
              </a:cxn>
              <a:cxn ang="0">
                <a:pos x="227" y="105"/>
              </a:cxn>
            </a:cxnLst>
            <a:rect l="0" t="0" r="r" b="b"/>
            <a:pathLst>
              <a:path w="227" h="105">
                <a:moveTo>
                  <a:pt x="0" y="15"/>
                </a:moveTo>
                <a:cubicBezTo>
                  <a:pt x="49" y="7"/>
                  <a:pt x="98" y="0"/>
                  <a:pt x="136" y="15"/>
                </a:cubicBezTo>
                <a:cubicBezTo>
                  <a:pt x="174" y="30"/>
                  <a:pt x="200" y="67"/>
                  <a:pt x="227" y="105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7674" name="Rectangle 10"/>
          <p:cNvSpPr>
            <a:spLocks noChangeArrowheads="1"/>
          </p:cNvSpPr>
          <p:nvPr/>
        </p:nvSpPr>
        <p:spPr bwMode="auto">
          <a:xfrm>
            <a:off x="1906588" y="3427413"/>
            <a:ext cx="1077912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Reservoir</a:t>
            </a:r>
          </a:p>
        </p:txBody>
      </p:sp>
      <p:sp>
        <p:nvSpPr>
          <p:cNvPr id="497675" name="Rectangle 11"/>
          <p:cNvSpPr>
            <a:spLocks noChangeArrowheads="1"/>
          </p:cNvSpPr>
          <p:nvPr/>
        </p:nvSpPr>
        <p:spPr bwMode="auto">
          <a:xfrm>
            <a:off x="146050" y="152400"/>
            <a:ext cx="8915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Identify main physical features</a:t>
            </a:r>
            <a:endParaRPr lang="en-GB" sz="3600" b="1" i="1" dirty="0">
              <a:solidFill>
                <a:schemeClr val="tx2"/>
              </a:solidFill>
            </a:endParaRPr>
          </a:p>
        </p:txBody>
      </p:sp>
      <p:grpSp>
        <p:nvGrpSpPr>
          <p:cNvPr id="497676" name="Group 12"/>
          <p:cNvGrpSpPr>
            <a:grpSpLocks/>
          </p:cNvGrpSpPr>
          <p:nvPr/>
        </p:nvGrpSpPr>
        <p:grpSpPr bwMode="auto">
          <a:xfrm>
            <a:off x="2987675" y="2851150"/>
            <a:ext cx="5688013" cy="3314700"/>
            <a:chOff x="1882" y="1796"/>
            <a:chExt cx="3583" cy="2088"/>
          </a:xfrm>
        </p:grpSpPr>
        <p:pic>
          <p:nvPicPr>
            <p:cNvPr id="497677" name="Picture 13" descr="Graphic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7" y="2162"/>
              <a:ext cx="624" cy="360"/>
            </a:xfrm>
            <a:prstGeom prst="rect">
              <a:avLst/>
            </a:prstGeom>
            <a:noFill/>
          </p:spPr>
        </p:pic>
        <p:pic>
          <p:nvPicPr>
            <p:cNvPr id="497678" name="Picture 14" descr="j01990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1" y="2064"/>
              <a:ext cx="569" cy="458"/>
            </a:xfrm>
            <a:prstGeom prst="rect">
              <a:avLst/>
            </a:prstGeom>
            <a:noFill/>
          </p:spPr>
        </p:pic>
        <p:grpSp>
          <p:nvGrpSpPr>
            <p:cNvPr id="497679" name="Group 15"/>
            <p:cNvGrpSpPr>
              <a:grpSpLocks/>
            </p:cNvGrpSpPr>
            <p:nvPr/>
          </p:nvGrpSpPr>
          <p:grpSpPr bwMode="auto">
            <a:xfrm>
              <a:off x="4694" y="3406"/>
              <a:ext cx="454" cy="295"/>
              <a:chOff x="4785" y="3339"/>
              <a:chExt cx="454" cy="295"/>
            </a:xfrm>
          </p:grpSpPr>
          <p:pic>
            <p:nvPicPr>
              <p:cNvPr id="497680" name="Picture 16" descr="j023359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22" y="3339"/>
                <a:ext cx="317" cy="159"/>
              </a:xfrm>
              <a:prstGeom prst="rect">
                <a:avLst/>
              </a:prstGeom>
              <a:noFill/>
            </p:spPr>
          </p:pic>
          <p:pic>
            <p:nvPicPr>
              <p:cNvPr id="497681" name="Picture 17" descr="j023359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5" y="3475"/>
                <a:ext cx="317" cy="159"/>
              </a:xfrm>
              <a:prstGeom prst="rect">
                <a:avLst/>
              </a:prstGeom>
              <a:noFill/>
            </p:spPr>
          </p:pic>
        </p:grpSp>
        <p:sp>
          <p:nvSpPr>
            <p:cNvPr id="497682" name="Arc 18"/>
            <p:cNvSpPr>
              <a:spLocks/>
            </p:cNvSpPr>
            <p:nvPr/>
          </p:nvSpPr>
          <p:spPr bwMode="auto">
            <a:xfrm rot="2450577">
              <a:off x="2199" y="2159"/>
              <a:ext cx="1164" cy="322"/>
            </a:xfrm>
            <a:custGeom>
              <a:avLst/>
              <a:gdLst>
                <a:gd name="G0" fmla="+- 0 0 0"/>
                <a:gd name="G1" fmla="+- 7798 0 0"/>
                <a:gd name="G2" fmla="+- 21600 0 0"/>
                <a:gd name="T0" fmla="*/ 20143 w 21600"/>
                <a:gd name="T1" fmla="*/ 0 h 11167"/>
                <a:gd name="T2" fmla="*/ 21336 w 21600"/>
                <a:gd name="T3" fmla="*/ 11167 h 11167"/>
                <a:gd name="T4" fmla="*/ 0 w 21600"/>
                <a:gd name="T5" fmla="*/ 7798 h 1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167" fill="none" extrusionOk="0">
                  <a:moveTo>
                    <a:pt x="20143" y="-1"/>
                  </a:moveTo>
                  <a:cubicBezTo>
                    <a:pt x="21106" y="2487"/>
                    <a:pt x="21600" y="5130"/>
                    <a:pt x="21600" y="7798"/>
                  </a:cubicBezTo>
                  <a:cubicBezTo>
                    <a:pt x="21600" y="8926"/>
                    <a:pt x="21511" y="10052"/>
                    <a:pt x="21335" y="11166"/>
                  </a:cubicBezTo>
                </a:path>
                <a:path w="21600" h="11167" stroke="0" extrusionOk="0">
                  <a:moveTo>
                    <a:pt x="20143" y="-1"/>
                  </a:moveTo>
                  <a:cubicBezTo>
                    <a:pt x="21106" y="2487"/>
                    <a:pt x="21600" y="5130"/>
                    <a:pt x="21600" y="7798"/>
                  </a:cubicBezTo>
                  <a:cubicBezTo>
                    <a:pt x="21600" y="8926"/>
                    <a:pt x="21511" y="10052"/>
                    <a:pt x="21335" y="11166"/>
                  </a:cubicBezTo>
                  <a:lnTo>
                    <a:pt x="0" y="7798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triangle" w="lg" len="lg"/>
              <a:tailEnd type="oval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83" name="Rectangle 19"/>
            <p:cNvSpPr>
              <a:spLocks noChangeArrowheads="1"/>
            </p:cNvSpPr>
            <p:nvPr/>
          </p:nvSpPr>
          <p:spPr bwMode="auto">
            <a:xfrm>
              <a:off x="1882" y="3565"/>
              <a:ext cx="679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Irrigation</a:t>
              </a:r>
            </a:p>
          </p:txBody>
        </p:sp>
        <p:sp>
          <p:nvSpPr>
            <p:cNvPr id="497684" name="Rectangle 20"/>
            <p:cNvSpPr>
              <a:spLocks noChangeArrowheads="1"/>
            </p:cNvSpPr>
            <p:nvPr/>
          </p:nvSpPr>
          <p:spPr bwMode="auto">
            <a:xfrm>
              <a:off x="2199" y="1796"/>
              <a:ext cx="72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Recreation</a:t>
              </a:r>
            </a:p>
          </p:txBody>
        </p:sp>
        <p:sp>
          <p:nvSpPr>
            <p:cNvPr id="497685" name="Rectangle 21"/>
            <p:cNvSpPr>
              <a:spLocks noChangeArrowheads="1"/>
            </p:cNvSpPr>
            <p:nvPr/>
          </p:nvSpPr>
          <p:spPr bwMode="auto">
            <a:xfrm>
              <a:off x="3243" y="2023"/>
              <a:ext cx="72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Urban</a:t>
              </a:r>
            </a:p>
          </p:txBody>
        </p:sp>
        <p:sp>
          <p:nvSpPr>
            <p:cNvPr id="497686" name="Rectangle 22"/>
            <p:cNvSpPr>
              <a:spLocks noChangeArrowheads="1"/>
            </p:cNvSpPr>
            <p:nvPr/>
          </p:nvSpPr>
          <p:spPr bwMode="auto">
            <a:xfrm>
              <a:off x="3697" y="3623"/>
              <a:ext cx="725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/>
              <a:r>
                <a:rPr lang="en-GB" sz="1400" b="1">
                  <a:solidFill>
                    <a:schemeClr val="bg2"/>
                  </a:solidFill>
                </a:rPr>
                <a:t>Industrial</a:t>
              </a:r>
            </a:p>
          </p:txBody>
        </p:sp>
        <p:sp>
          <p:nvSpPr>
            <p:cNvPr id="497687" name="Rectangle 23"/>
            <p:cNvSpPr>
              <a:spLocks noChangeArrowheads="1"/>
            </p:cNvSpPr>
            <p:nvPr/>
          </p:nvSpPr>
          <p:spPr bwMode="auto">
            <a:xfrm>
              <a:off x="4603" y="3747"/>
              <a:ext cx="862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>
                <a:lnSpc>
                  <a:spcPct val="8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Ecology</a:t>
              </a:r>
            </a:p>
          </p:txBody>
        </p:sp>
        <p:sp>
          <p:nvSpPr>
            <p:cNvPr id="497688" name="Arc 24"/>
            <p:cNvSpPr>
              <a:spLocks/>
            </p:cNvSpPr>
            <p:nvPr/>
          </p:nvSpPr>
          <p:spPr bwMode="auto">
            <a:xfrm>
              <a:off x="2483" y="2886"/>
              <a:ext cx="261" cy="408"/>
            </a:xfrm>
            <a:custGeom>
              <a:avLst/>
              <a:gdLst>
                <a:gd name="G0" fmla="+- 5680 0 0"/>
                <a:gd name="G1" fmla="+- 8063 0 0"/>
                <a:gd name="G2" fmla="+- 21600 0 0"/>
                <a:gd name="T0" fmla="*/ 25719 w 27280"/>
                <a:gd name="T1" fmla="*/ 0 h 29663"/>
                <a:gd name="T2" fmla="*/ 0 w 27280"/>
                <a:gd name="T3" fmla="*/ 28903 h 29663"/>
                <a:gd name="T4" fmla="*/ 5680 w 27280"/>
                <a:gd name="T5" fmla="*/ 8063 h 29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80" h="29663" fill="none" extrusionOk="0">
                  <a:moveTo>
                    <a:pt x="25718" y="0"/>
                  </a:moveTo>
                  <a:cubicBezTo>
                    <a:pt x="26749" y="2563"/>
                    <a:pt x="27280" y="5300"/>
                    <a:pt x="27280" y="8063"/>
                  </a:cubicBezTo>
                  <a:cubicBezTo>
                    <a:pt x="27280" y="19992"/>
                    <a:pt x="17609" y="29663"/>
                    <a:pt x="5680" y="29663"/>
                  </a:cubicBezTo>
                  <a:cubicBezTo>
                    <a:pt x="3761" y="29663"/>
                    <a:pt x="1851" y="29407"/>
                    <a:pt x="0" y="28902"/>
                  </a:cubicBezTo>
                </a:path>
                <a:path w="27280" h="29663" stroke="0" extrusionOk="0">
                  <a:moveTo>
                    <a:pt x="25718" y="0"/>
                  </a:moveTo>
                  <a:cubicBezTo>
                    <a:pt x="26749" y="2563"/>
                    <a:pt x="27280" y="5300"/>
                    <a:pt x="27280" y="8063"/>
                  </a:cubicBezTo>
                  <a:cubicBezTo>
                    <a:pt x="27280" y="19992"/>
                    <a:pt x="17609" y="29663"/>
                    <a:pt x="5680" y="29663"/>
                  </a:cubicBezTo>
                  <a:cubicBezTo>
                    <a:pt x="3761" y="29663"/>
                    <a:pt x="1851" y="29407"/>
                    <a:pt x="0" y="28902"/>
                  </a:cubicBezTo>
                  <a:lnTo>
                    <a:pt x="5680" y="8063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89" name="Arc 25"/>
            <p:cNvSpPr>
              <a:spLocks/>
            </p:cNvSpPr>
            <p:nvPr/>
          </p:nvSpPr>
          <p:spPr bwMode="auto">
            <a:xfrm flipH="1">
              <a:off x="3289" y="2975"/>
              <a:ext cx="212" cy="22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426 w 21426"/>
                <a:gd name="T1" fmla="*/ 2738 h 17819"/>
                <a:gd name="T2" fmla="*/ 12208 w 21426"/>
                <a:gd name="T3" fmla="*/ 17819 h 17819"/>
                <a:gd name="T4" fmla="*/ 0 w 21426"/>
                <a:gd name="T5" fmla="*/ 0 h 17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6" h="17819" fill="none" extrusionOk="0">
                  <a:moveTo>
                    <a:pt x="21425" y="2737"/>
                  </a:moveTo>
                  <a:cubicBezTo>
                    <a:pt x="20644" y="8849"/>
                    <a:pt x="17290" y="14336"/>
                    <a:pt x="12208" y="17819"/>
                  </a:cubicBezTo>
                </a:path>
                <a:path w="21426" h="17819" stroke="0" extrusionOk="0">
                  <a:moveTo>
                    <a:pt x="21425" y="2737"/>
                  </a:moveTo>
                  <a:cubicBezTo>
                    <a:pt x="20644" y="8849"/>
                    <a:pt x="17290" y="14336"/>
                    <a:pt x="12208" y="178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oval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97690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79" y="3100"/>
              <a:ext cx="531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9769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7" y="3022"/>
              <a:ext cx="64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497703" name="Rectangle 39"/>
          <p:cNvSpPr>
            <a:spLocks noChangeArrowheads="1"/>
          </p:cNvSpPr>
          <p:nvPr/>
        </p:nvSpPr>
        <p:spPr bwMode="auto">
          <a:xfrm>
            <a:off x="1116013" y="1989138"/>
            <a:ext cx="792162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GB" sz="1400" b="1">
                <a:solidFill>
                  <a:schemeClr val="bg2"/>
                </a:solidFill>
              </a:rPr>
              <a:t>Runoff</a:t>
            </a:r>
          </a:p>
        </p:txBody>
      </p:sp>
      <p:grpSp>
        <p:nvGrpSpPr>
          <p:cNvPr id="497704" name="Group 40"/>
          <p:cNvGrpSpPr>
            <a:grpSpLocks/>
          </p:cNvGrpSpPr>
          <p:nvPr/>
        </p:nvGrpSpPr>
        <p:grpSpPr bwMode="auto">
          <a:xfrm rot="-2700000">
            <a:off x="1265238" y="2425700"/>
            <a:ext cx="498475" cy="446088"/>
            <a:chOff x="1749" y="1296"/>
            <a:chExt cx="405" cy="367"/>
          </a:xfrm>
        </p:grpSpPr>
        <p:sp>
          <p:nvSpPr>
            <p:cNvPr id="497705" name="Freeform 41"/>
            <p:cNvSpPr>
              <a:spLocks/>
            </p:cNvSpPr>
            <p:nvPr/>
          </p:nvSpPr>
          <p:spPr bwMode="auto">
            <a:xfrm>
              <a:off x="1749" y="1296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97706" name="Freeform 42"/>
            <p:cNvSpPr>
              <a:spLocks/>
            </p:cNvSpPr>
            <p:nvPr/>
          </p:nvSpPr>
          <p:spPr bwMode="auto">
            <a:xfrm>
              <a:off x="1840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97707" name="Freeform 43"/>
            <p:cNvSpPr>
              <a:spLocks/>
            </p:cNvSpPr>
            <p:nvPr/>
          </p:nvSpPr>
          <p:spPr bwMode="auto">
            <a:xfrm>
              <a:off x="193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97708" name="Freeform 44"/>
            <p:cNvSpPr>
              <a:spLocks/>
            </p:cNvSpPr>
            <p:nvPr/>
          </p:nvSpPr>
          <p:spPr bwMode="auto">
            <a:xfrm>
              <a:off x="2021" y="1298"/>
              <a:ext cx="133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58" y="254"/>
                </a:cxn>
                <a:cxn ang="0">
                  <a:pos x="248" y="576"/>
                </a:cxn>
                <a:cxn ang="0">
                  <a:pos x="248" y="864"/>
                </a:cxn>
              </a:cxnLst>
              <a:rect l="0" t="0" r="r" b="b"/>
              <a:pathLst>
                <a:path w="516" h="864">
                  <a:moveTo>
                    <a:pt x="278" y="0"/>
                  </a:moveTo>
                  <a:cubicBezTo>
                    <a:pt x="79" y="20"/>
                    <a:pt x="0" y="230"/>
                    <a:pt x="258" y="254"/>
                  </a:cubicBezTo>
                  <a:cubicBezTo>
                    <a:pt x="516" y="278"/>
                    <a:pt x="427" y="546"/>
                    <a:pt x="248" y="576"/>
                  </a:cubicBezTo>
                  <a:lnTo>
                    <a:pt x="248" y="864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lg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7710" name="Group 46"/>
          <p:cNvGrpSpPr>
            <a:grpSpLocks/>
          </p:cNvGrpSpPr>
          <p:nvPr/>
        </p:nvGrpSpPr>
        <p:grpSpPr bwMode="auto">
          <a:xfrm>
            <a:off x="684213" y="1196975"/>
            <a:ext cx="7920037" cy="5183188"/>
            <a:chOff x="431" y="754"/>
            <a:chExt cx="4989" cy="3265"/>
          </a:xfrm>
        </p:grpSpPr>
        <p:sp>
          <p:nvSpPr>
            <p:cNvPr id="497693" name="Rectangle 29"/>
            <p:cNvSpPr>
              <a:spLocks noChangeArrowheads="1"/>
            </p:cNvSpPr>
            <p:nvPr/>
          </p:nvSpPr>
          <p:spPr bwMode="auto">
            <a:xfrm>
              <a:off x="1610" y="754"/>
              <a:ext cx="907" cy="272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Water source</a:t>
              </a:r>
            </a:p>
          </p:txBody>
        </p:sp>
        <p:cxnSp>
          <p:nvCxnSpPr>
            <p:cNvPr id="497694" name="AutoShape 30"/>
            <p:cNvCxnSpPr>
              <a:cxnSpLocks noChangeShapeType="1"/>
              <a:stCxn id="497693" idx="1"/>
              <a:endCxn id="497695" idx="0"/>
            </p:cNvCxnSpPr>
            <p:nvPr/>
          </p:nvCxnSpPr>
          <p:spPr bwMode="auto">
            <a:xfrm rot="10800000" flipV="1">
              <a:off x="1202" y="890"/>
              <a:ext cx="399" cy="218"/>
            </a:xfrm>
            <a:prstGeom prst="bentConnector2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lg"/>
            </a:ln>
            <a:effectLst/>
          </p:spPr>
        </p:cxnSp>
        <p:sp>
          <p:nvSpPr>
            <p:cNvPr id="497695" name="Oval 31"/>
            <p:cNvSpPr>
              <a:spLocks noChangeArrowheads="1"/>
            </p:cNvSpPr>
            <p:nvPr/>
          </p:nvSpPr>
          <p:spPr bwMode="auto">
            <a:xfrm>
              <a:off x="431" y="1117"/>
              <a:ext cx="1542" cy="1542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96" name="Rectangle 32"/>
            <p:cNvSpPr>
              <a:spLocks noChangeArrowheads="1"/>
            </p:cNvSpPr>
            <p:nvPr/>
          </p:nvSpPr>
          <p:spPr bwMode="auto">
            <a:xfrm>
              <a:off x="3243" y="1072"/>
              <a:ext cx="907" cy="272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Water users</a:t>
              </a:r>
            </a:p>
          </p:txBody>
        </p:sp>
        <p:sp>
          <p:nvSpPr>
            <p:cNvPr id="497699" name="Oval 35"/>
            <p:cNvSpPr>
              <a:spLocks noChangeArrowheads="1"/>
            </p:cNvSpPr>
            <p:nvPr/>
          </p:nvSpPr>
          <p:spPr bwMode="auto">
            <a:xfrm>
              <a:off x="1927" y="1887"/>
              <a:ext cx="2041" cy="2087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97700" name="AutoShape 36"/>
            <p:cNvCxnSpPr>
              <a:cxnSpLocks noChangeShapeType="1"/>
              <a:stCxn id="497696" idx="1"/>
              <a:endCxn id="497699" idx="0"/>
            </p:cNvCxnSpPr>
            <p:nvPr/>
          </p:nvCxnSpPr>
          <p:spPr bwMode="auto">
            <a:xfrm rot="10800000" flipV="1">
              <a:off x="2948" y="1208"/>
              <a:ext cx="286" cy="670"/>
            </a:xfrm>
            <a:prstGeom prst="bentConnector2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lg"/>
            </a:ln>
            <a:effectLst/>
          </p:spPr>
        </p:cxnSp>
        <p:sp>
          <p:nvSpPr>
            <p:cNvPr id="497701" name="Rectangle 37"/>
            <p:cNvSpPr>
              <a:spLocks noChangeArrowheads="1"/>
            </p:cNvSpPr>
            <p:nvPr/>
          </p:nvSpPr>
          <p:spPr bwMode="auto">
            <a:xfrm>
              <a:off x="4513" y="1570"/>
              <a:ext cx="907" cy="272"/>
            </a:xfrm>
            <a:prstGeom prst="rect">
              <a:avLst/>
            </a:prstGeom>
            <a:solidFill>
              <a:srgbClr val="FFFF00">
                <a:alpha val="60001"/>
              </a:srgbClr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1400" b="1">
                  <a:solidFill>
                    <a:schemeClr val="bg2"/>
                  </a:solidFill>
                </a:rPr>
                <a:t>River</a:t>
              </a:r>
            </a:p>
          </p:txBody>
        </p:sp>
        <p:cxnSp>
          <p:nvCxnSpPr>
            <p:cNvPr id="497702" name="AutoShape 38"/>
            <p:cNvCxnSpPr>
              <a:cxnSpLocks noChangeShapeType="1"/>
              <a:stCxn id="497701" idx="1"/>
            </p:cNvCxnSpPr>
            <p:nvPr/>
          </p:nvCxnSpPr>
          <p:spPr bwMode="auto">
            <a:xfrm rot="10800000" flipV="1">
              <a:off x="4127" y="1706"/>
              <a:ext cx="377" cy="1398"/>
            </a:xfrm>
            <a:prstGeom prst="bentConnector2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 type="triangle" w="med" len="lg"/>
            </a:ln>
            <a:effectLst/>
          </p:spPr>
        </p:cxnSp>
        <p:sp>
          <p:nvSpPr>
            <p:cNvPr id="497709" name="Oval 45"/>
            <p:cNvSpPr>
              <a:spLocks noChangeArrowheads="1"/>
            </p:cNvSpPr>
            <p:nvPr/>
          </p:nvSpPr>
          <p:spPr bwMode="auto">
            <a:xfrm>
              <a:off x="4558" y="3203"/>
              <a:ext cx="817" cy="816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9745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Designs\Soaring.pot</Template>
  <TotalTime>12007</TotalTime>
  <Pages>7828248</Pages>
  <Words>1922</Words>
  <Application>Microsoft Office PowerPoint</Application>
  <PresentationFormat>On-screen Show (4:3)</PresentationFormat>
  <Paragraphs>905</Paragraphs>
  <Slides>43</Slides>
  <Notes>42</Notes>
  <HiddenSlides>17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ＭＳ Ｐゴシック</vt:lpstr>
      <vt:lpstr>Arial</vt:lpstr>
      <vt:lpstr>Calibri</vt:lpstr>
      <vt:lpstr>Gill Sans</vt:lpstr>
      <vt:lpstr>Gill Sans Light</vt:lpstr>
      <vt:lpstr>Gill Sans MT</vt:lpstr>
      <vt:lpstr>Monotype Sorts</vt:lpstr>
      <vt:lpstr>Times New Roman</vt:lpstr>
      <vt:lpstr>Soaring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Gerald de Jager</dc:creator>
  <cp:lastModifiedBy>Colin Talanda</cp:lastModifiedBy>
  <cp:revision>313</cp:revision>
  <cp:lastPrinted>2017-05-31T05:59:07Z</cp:lastPrinted>
  <dcterms:created xsi:type="dcterms:W3CDTF">1995-05-28T16:28:04Z</dcterms:created>
  <dcterms:modified xsi:type="dcterms:W3CDTF">2017-05-31T12:59:21Z</dcterms:modified>
</cp:coreProperties>
</file>